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0" r:id="rId4"/>
    <p:sldId id="259" r:id="rId5"/>
    <p:sldId id="264" r:id="rId6"/>
    <p:sldId id="263" r:id="rId7"/>
    <p:sldId id="282" r:id="rId8"/>
    <p:sldId id="281" r:id="rId9"/>
    <p:sldId id="273" r:id="rId10"/>
    <p:sldId id="274" r:id="rId11"/>
    <p:sldId id="275" r:id="rId12"/>
    <p:sldId id="283" r:id="rId13"/>
    <p:sldId id="278" r:id="rId14"/>
    <p:sldId id="287" r:id="rId15"/>
    <p:sldId id="288" r:id="rId16"/>
    <p:sldId id="260" r:id="rId17"/>
    <p:sldId id="261" r:id="rId18"/>
    <p:sldId id="272" r:id="rId19"/>
    <p:sldId id="286" r:id="rId20"/>
    <p:sldId id="265" r:id="rId21"/>
    <p:sldId id="271" r:id="rId22"/>
    <p:sldId id="266" r:id="rId23"/>
    <p:sldId id="269" r:id="rId24"/>
    <p:sldId id="268" r:id="rId25"/>
  </p:sldIdLst>
  <p:sldSz cx="12192000" cy="6858000"/>
  <p:notesSz cx="6858000" cy="9144000"/>
  <p:embeddedFontLst>
    <p:embeddedFont>
      <p:font typeface="D2Coding" panose="020B0609020101020101" pitchFamily="49" charset="-127"/>
      <p:regular r:id="rId27"/>
      <p:bold r:id="rId28"/>
    </p:embeddedFont>
    <p:embeddedFont>
      <p:font typeface="D2Coding ligature" panose="020B0609020101020101" pitchFamily="49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331F46-643F-4E3D-B846-DC42D6462C60}">
          <p14:sldIdLst>
            <p14:sldId id="256"/>
            <p14:sldId id="257"/>
          </p14:sldIdLst>
        </p14:section>
        <p14:section name="프로젝트 소개" id="{156FB800-8F3E-4A83-8B54-3209B3523D68}">
          <p14:sldIdLst>
            <p14:sldId id="270"/>
          </p14:sldIdLst>
        </p14:section>
        <p14:section name="AI" id="{6DD260FA-CBCA-4862-881E-9ECE0B9FC62C}">
          <p14:sldIdLst>
            <p14:sldId id="259"/>
            <p14:sldId id="264"/>
            <p14:sldId id="263"/>
            <p14:sldId id="282"/>
            <p14:sldId id="281"/>
            <p14:sldId id="273"/>
            <p14:sldId id="274"/>
            <p14:sldId id="275"/>
            <p14:sldId id="283"/>
            <p14:sldId id="278"/>
            <p14:sldId id="287"/>
            <p14:sldId id="288"/>
          </p14:sldIdLst>
        </p14:section>
        <p14:section name="web" id="{859C5D0A-9269-49EE-9E45-54ABDD2B49A0}">
          <p14:sldIdLst>
            <p14:sldId id="260"/>
            <p14:sldId id="261"/>
            <p14:sldId id="272"/>
            <p14:sldId id="286"/>
            <p14:sldId id="265"/>
            <p14:sldId id="271"/>
            <p14:sldId id="266"/>
            <p14:sldId id="269"/>
          </p14:sldIdLst>
        </p14:section>
        <p14:section name="끝" id="{80163245-158D-48AC-8CB4-B9C9344E6B2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16BCB-7DA3-40F2-B0D4-7185C55CA9B9}" v="244" dt="2023-08-22T23:30:11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6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정 조" userId="6a53cac6c0691efd" providerId="LiveId" clId="{35216BCB-7DA3-40F2-B0D4-7185C55CA9B9}"/>
    <pc:docChg chg="mod modSld">
      <pc:chgData name="윤정 조" userId="6a53cac6c0691efd" providerId="LiveId" clId="{35216BCB-7DA3-40F2-B0D4-7185C55CA9B9}" dt="2023-08-22T23:39:23.116" v="286"/>
      <pc:docMkLst>
        <pc:docMk/>
      </pc:docMkLst>
      <pc:sldChg chg="addSp modSp mod modAnim">
        <pc:chgData name="윤정 조" userId="6a53cac6c0691efd" providerId="LiveId" clId="{35216BCB-7DA3-40F2-B0D4-7185C55CA9B9}" dt="2023-08-22T23:30:11.185" v="285" actId="20577"/>
        <pc:sldMkLst>
          <pc:docMk/>
          <pc:sldMk cId="170729467" sldId="266"/>
        </pc:sldMkLst>
        <pc:spChg chg="mod">
          <ac:chgData name="윤정 조" userId="6a53cac6c0691efd" providerId="LiveId" clId="{35216BCB-7DA3-40F2-B0D4-7185C55CA9B9}" dt="2023-08-22T23:28:53.202" v="198" actId="20577"/>
          <ac:spMkLst>
            <pc:docMk/>
            <pc:sldMk cId="170729467" sldId="266"/>
            <ac:spMk id="4" creationId="{8735A61B-BEF3-1F3A-E186-5A79B3BE9DA6}"/>
          </ac:spMkLst>
        </pc:spChg>
        <pc:spChg chg="mod">
          <ac:chgData name="윤정 조" userId="6a53cac6c0691efd" providerId="LiveId" clId="{35216BCB-7DA3-40F2-B0D4-7185C55CA9B9}" dt="2023-08-22T23:29:04.261" v="222" actId="20577"/>
          <ac:spMkLst>
            <pc:docMk/>
            <pc:sldMk cId="170729467" sldId="266"/>
            <ac:spMk id="5" creationId="{08F01013-84AF-FA1C-EA2F-2F216238AEBC}"/>
          </ac:spMkLst>
        </pc:spChg>
        <pc:spChg chg="add mod">
          <ac:chgData name="윤정 조" userId="6a53cac6c0691efd" providerId="LiveId" clId="{35216BCB-7DA3-40F2-B0D4-7185C55CA9B9}" dt="2023-08-22T23:30:11.185" v="285" actId="20577"/>
          <ac:spMkLst>
            <pc:docMk/>
            <pc:sldMk cId="170729467" sldId="266"/>
            <ac:spMk id="8" creationId="{38FE0284-3BBC-D49C-1DC2-A2F41C4D98F6}"/>
          </ac:spMkLst>
        </pc:spChg>
        <pc:spChg chg="mod">
          <ac:chgData name="윤정 조" userId="6a53cac6c0691efd" providerId="LiveId" clId="{35216BCB-7DA3-40F2-B0D4-7185C55CA9B9}" dt="2023-08-22T23:29:25.624" v="228" actId="14100"/>
          <ac:spMkLst>
            <pc:docMk/>
            <pc:sldMk cId="170729467" sldId="266"/>
            <ac:spMk id="15" creationId="{5B7B35F1-DEB6-CDB8-8E0F-87958DC40927}"/>
          </ac:spMkLst>
        </pc:spChg>
        <pc:picChg chg="mod">
          <ac:chgData name="윤정 조" userId="6a53cac6c0691efd" providerId="LiveId" clId="{35216BCB-7DA3-40F2-B0D4-7185C55CA9B9}" dt="2023-08-22T23:28:35.199" v="196" actId="1076"/>
          <ac:picMkLst>
            <pc:docMk/>
            <pc:sldMk cId="170729467" sldId="266"/>
            <ac:picMk id="6" creationId="{7523D3EE-2EAE-A2BD-7208-7E0E5DB36463}"/>
          </ac:picMkLst>
        </pc:picChg>
        <pc:picChg chg="add mod">
          <ac:chgData name="윤정 조" userId="6a53cac6c0691efd" providerId="LiveId" clId="{35216BCB-7DA3-40F2-B0D4-7185C55CA9B9}" dt="2023-08-22T23:29:22.118" v="227" actId="1076"/>
          <ac:picMkLst>
            <pc:docMk/>
            <pc:sldMk cId="170729467" sldId="266"/>
            <ac:picMk id="7" creationId="{BD078606-EBDA-1183-2843-C0A200509CC0}"/>
          </ac:picMkLst>
        </pc:picChg>
        <pc:picChg chg="mod">
          <ac:chgData name="윤정 조" userId="6a53cac6c0691efd" providerId="LiveId" clId="{35216BCB-7DA3-40F2-B0D4-7185C55CA9B9}" dt="2023-08-22T23:28:35.199" v="196" actId="1076"/>
          <ac:picMkLst>
            <pc:docMk/>
            <pc:sldMk cId="170729467" sldId="266"/>
            <ac:picMk id="10" creationId="{3DE095AB-4C7B-3638-0475-AB9F3A6266E2}"/>
          </ac:picMkLst>
        </pc:picChg>
        <pc:picChg chg="mod">
          <ac:chgData name="윤정 조" userId="6a53cac6c0691efd" providerId="LiveId" clId="{35216BCB-7DA3-40F2-B0D4-7185C55CA9B9}" dt="2023-08-22T23:28:35.199" v="196" actId="1076"/>
          <ac:picMkLst>
            <pc:docMk/>
            <pc:sldMk cId="170729467" sldId="266"/>
            <ac:picMk id="12" creationId="{2C54E637-D8CB-1C60-8F5F-564294E8DE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C17AEE67-0C96-4705-92E8-56A9C8BE4AE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943CA27-3B48-417A-AF9C-717E27EB1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73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CA27-3B48-417A-AF9C-717E27EB17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5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E1BCF-6362-4740-67DD-7897BA6ED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C578E-70D8-1A83-D9F6-B95795580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951C6-C824-6323-F54A-11F796C1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F0888-033A-52A0-5B4C-405FBC0B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FD23F-4616-AB64-69C8-F1EBC4FE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5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61CF-63AC-41CC-9278-F3E99064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8D731-C8FD-FA82-9DBB-0B7C498CF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2019-E236-1F5D-8259-B5C29DA6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36984-6935-1DFC-E5CB-2F7B7453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E6E9-8D5E-63FC-23FB-D3AAE49D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4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F46D58-C2E1-EA8E-BA32-FD38D571E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F2ACA-6341-EE60-3B82-D3014DA21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44E30-F595-EB0E-B3BF-7130D6A0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3554F-0047-BF2E-E4D9-92A25B52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7618B-BE84-98D8-E69D-CD20FB3F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7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FB57A-14D1-B29E-06BD-63A53C9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0B72B-A254-F2A5-E396-2C989AC5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39854-CDA3-A77F-24DB-B5D2B29B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4853A-9B5B-22A7-0A27-E245A5B0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40BB4-17EE-0455-3EB1-9A73200D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8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89264-95D7-690C-0BA7-F2D4A39F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82DA9-BBBD-D424-339C-121B765A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3F0C8-F45B-8DEC-4E68-EB0E225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60E6E-81D8-9A9A-1CF4-327E9A0C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36901-B8E4-30A9-8742-47064388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9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BAB42-F5B3-189E-6541-D84C20C1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94F55-F3B8-9054-BC95-251A7F22D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233AA-0C08-FC4C-0969-8AA4CBD16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D9FE2-6FF7-91E2-48F2-EC20B3BA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6335B-E4FB-8FF6-B5C4-82D200F6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2D390-555C-ECC1-C41D-44D7F8DC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2DF52-35D3-8C02-FED7-C327DBEA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9ACEB-EA3B-0411-CEE1-D9E69D6D3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8B385-CA79-9CBC-0FD7-B0E6B1B9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F9C56-642C-1E1F-6798-81C26D156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E942E7-DFB2-F6DA-337A-BB4D57A5C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586EE1-D52B-113E-C274-23E8E8C8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1D5C7-08CC-3E01-2807-CA5E892F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42CDD4-7812-0C3D-1737-6BC5C7C1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1485B-13CC-0AEE-9F73-4F8D6A9B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5CBD8D-978F-E919-3DC3-3F7DEEB5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F5D71A-6829-8A49-2593-568535F0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BC8B1-CA20-BD93-D186-2CAA4C92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E7F53C-0F5D-DF24-9A30-58335A76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0D1892-748E-87A3-C0FB-CAAA421B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C51C4-07CB-D4D2-0CAC-94D126B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100A2-C5F4-7B7C-89C5-5A200AD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62D18-C6DD-28E2-EB9F-2B96D7F92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3D58B-493A-B377-8BB5-5EBE78736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3C32C-DD7C-5E4A-EF1A-D0069CD7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47F9F-21B7-5955-45C4-2BB60AF1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B37C1-8CFD-D424-3BF7-69BDA44C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2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FD514-2CE5-42B0-037D-469681BA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66072-07E0-08F9-549B-3A9CA3CA7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1BBCC4-C149-68DF-867A-525E6599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71FD3-B029-FEAA-D650-38F59AF2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81699-7518-7FD1-C944-65BF3FA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58892-27AC-856E-452D-D3B5D502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1FB31-2B0E-0611-E0DB-F924F3A3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8C863-A741-F00F-D631-AA5D60C08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796-883C-B5E7-D5B3-002C10EDB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2F556-C14A-CA71-B675-A1DEDDF5D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9DB6D-2DF6-D638-4208-6EB3E964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9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3.svg"/><Relationship Id="rId7" Type="http://schemas.openxmlformats.org/officeDocument/2006/relationships/image" Target="../media/image12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SKTBrain/KoBERT/blob/master/scripts/NSMC/naver_review_classifications_pytorch_kober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ic LM: Diese Google-KI komponiert dir komplette Musikstücke">
            <a:extLst>
              <a:ext uri="{FF2B5EF4-FFF2-40B4-BE49-F238E27FC236}">
                <a16:creationId xmlns:a16="http://schemas.microsoft.com/office/drawing/2014/main" id="{51804FD2-3571-FDDB-DF8B-B8F32081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139" y="-2817056"/>
            <a:ext cx="21764978" cy="122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96B1A0-44B3-5973-752F-64E2FE5761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85FA4-8810-B176-1B85-BF7E57581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916744"/>
            <a:ext cx="9954378" cy="2387600"/>
          </a:xfrm>
        </p:spPr>
        <p:txBody>
          <a:bodyPr>
            <a:normAutofit/>
          </a:bodyPr>
          <a:lstStyle/>
          <a:p>
            <a:br>
              <a:rPr lang="en-US" altLang="ko-KR" sz="66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&lt;Sentiment-Analysis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AI를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이용한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일기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맞춤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노래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추천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웹사이트</a:t>
            </a:r>
            <a:r>
              <a:rPr lang="en-US" altLang="ko-KR" sz="2400" dirty="0">
                <a:solidFill>
                  <a:schemeClr val="bg1"/>
                </a:solidFill>
              </a:rPr>
              <a:t>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938143-570D-97E8-88F5-648DED8B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김부일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ㅠㅠ</a:t>
            </a:r>
            <a:r>
              <a:rPr lang="ko-KR" altLang="en-US" dirty="0">
                <a:solidFill>
                  <a:schemeClr val="bg1"/>
                </a:solidFill>
              </a:rPr>
              <a:t> 팀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22 심재성 22 </a:t>
            </a:r>
            <a:r>
              <a:rPr lang="ko-KR" altLang="en-US" dirty="0" err="1">
                <a:solidFill>
                  <a:schemeClr val="bg1"/>
                </a:solidFill>
              </a:rPr>
              <a:t>윤수경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23 김민성 2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 조윤정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23 박광석 23 </a:t>
            </a:r>
            <a:r>
              <a:rPr lang="ko-KR" altLang="en-US" dirty="0" err="1">
                <a:solidFill>
                  <a:schemeClr val="bg1"/>
                </a:solidFill>
              </a:rPr>
              <a:t>한은결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B15D41C-DF0E-104C-6E7F-2A66A083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93" y="1472160"/>
            <a:ext cx="6630850" cy="19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C02D2-CB37-C249-5B7C-BDE7B39B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24" y="910477"/>
            <a:ext cx="7314249" cy="10230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 dirty="0">
                <a:solidFill>
                  <a:srgbClr val="212121"/>
                </a:solidFill>
              </a:rPr>
              <a:t>3. 데이터 분리</a:t>
            </a:r>
            <a:endParaRPr lang="ko-KR" sz="40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D7B448-A022-5668-1D08-FDD98087E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76" y="4520807"/>
            <a:ext cx="10678528" cy="15929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97D3B-E927-4F52-260D-F2CBD3CDFEA6}"/>
              </a:ext>
            </a:extLst>
          </p:cNvPr>
          <p:cNvSpPr txBox="1"/>
          <p:nvPr/>
        </p:nvSpPr>
        <p:spPr>
          <a:xfrm>
            <a:off x="765279" y="2390849"/>
            <a:ext cx="113799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학습 모델 훈련을 위해 데이터셋을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사이킷런을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이용해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train데이터와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test데이터로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분리</a:t>
            </a:r>
            <a:endParaRPr lang="ko-KR" sz="2000" dirty="0"/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분류된 데이터셋의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length를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확인하고 잘 분류된 것을 확인</a:t>
            </a:r>
            <a:endParaRPr lang="ko-KR" sz="2000" dirty="0"/>
          </a:p>
        </p:txBody>
      </p:sp>
      <p:pic>
        <p:nvPicPr>
          <p:cNvPr id="10" name="그림 9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15C81E4F-5BA2-3F04-A219-1D1AE37D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2F22BA-0B3A-AFD0-887D-2FD4F97E5679}"/>
              </a:ext>
            </a:extLst>
          </p:cNvPr>
          <p:cNvCxnSpPr>
            <a:cxnSpLocks/>
          </p:cNvCxnSpPr>
          <p:nvPr/>
        </p:nvCxnSpPr>
        <p:spPr>
          <a:xfrm flipV="1">
            <a:off x="700743" y="2047376"/>
            <a:ext cx="7547330" cy="42895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C972DB-EB1B-9268-E7D3-2FD4098BC5DF}"/>
              </a:ext>
            </a:extLst>
          </p:cNvPr>
          <p:cNvSpPr txBox="1"/>
          <p:nvPr/>
        </p:nvSpPr>
        <p:spPr>
          <a:xfrm>
            <a:off x="4990407" y="808202"/>
            <a:ext cx="6036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b="1" dirty="0" err="1">
                <a:solidFill>
                  <a:srgbClr val="212121"/>
                </a:solidFill>
              </a:rPr>
              <a:t>train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B8BF7-16ED-5552-7B19-92774D6B21A5}"/>
              </a:ext>
            </a:extLst>
          </p:cNvPr>
          <p:cNvSpPr txBox="1"/>
          <p:nvPr/>
        </p:nvSpPr>
        <p:spPr>
          <a:xfrm>
            <a:off x="4990407" y="13838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b="1" dirty="0" err="1">
                <a:solidFill>
                  <a:srgbClr val="212121"/>
                </a:solidFill>
              </a:rPr>
              <a:t>test</a:t>
            </a:r>
            <a:endParaRPr lang="ko-KR" altLang="en-US" sz="3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3F76E15-39AF-B3D7-349C-1777273445D9}"/>
              </a:ext>
            </a:extLst>
          </p:cNvPr>
          <p:cNvCxnSpPr>
            <a:cxnSpLocks/>
          </p:cNvCxnSpPr>
          <p:nvPr/>
        </p:nvCxnSpPr>
        <p:spPr>
          <a:xfrm>
            <a:off x="4571693" y="1164731"/>
            <a:ext cx="359082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7625D0-62FE-76A8-0791-27B814956FF4}"/>
              </a:ext>
            </a:extLst>
          </p:cNvPr>
          <p:cNvCxnSpPr>
            <a:cxnSpLocks/>
          </p:cNvCxnSpPr>
          <p:nvPr/>
        </p:nvCxnSpPr>
        <p:spPr>
          <a:xfrm>
            <a:off x="4571693" y="1659808"/>
            <a:ext cx="359082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8857CA-895A-C894-05EA-FFFD25BF79D5}"/>
              </a:ext>
            </a:extLst>
          </p:cNvPr>
          <p:cNvCxnSpPr>
            <a:cxnSpLocks/>
          </p:cNvCxnSpPr>
          <p:nvPr/>
        </p:nvCxnSpPr>
        <p:spPr>
          <a:xfrm>
            <a:off x="4571693" y="1153881"/>
            <a:ext cx="0" cy="516777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FF37-62DE-BAA6-7AA4-A6A4F75B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2" y="1097243"/>
            <a:ext cx="10515600" cy="6233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3600" b="1">
                <a:solidFill>
                  <a:srgbClr val="212121"/>
                </a:solidFill>
              </a:rPr>
              <a:t>4. 데이터 </a:t>
            </a:r>
            <a:r>
              <a:rPr lang="ko-KR" sz="3600" b="1" err="1">
                <a:solidFill>
                  <a:srgbClr val="212121"/>
                </a:solidFill>
              </a:rPr>
              <a:t>전처리</a:t>
            </a:r>
            <a:r>
              <a:rPr lang="ko-KR" sz="3600" b="1">
                <a:solidFill>
                  <a:srgbClr val="212121"/>
                </a:solidFill>
              </a:rPr>
              <a:t> (토큰화, 정수 인코딩, 패딩)</a:t>
            </a:r>
            <a:endParaRPr lang="ko-KR" sz="3600" b="1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E49B83-4DB4-BF1C-C1D0-95EAF6FE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211" y="2297114"/>
            <a:ext cx="5405078" cy="17604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70E88-308B-469A-0D1A-0F2C7DC4BFB8}"/>
              </a:ext>
            </a:extLst>
          </p:cNvPr>
          <p:cNvSpPr txBox="1"/>
          <p:nvPr/>
        </p:nvSpPr>
        <p:spPr>
          <a:xfrm>
            <a:off x="985345" y="4910301"/>
            <a:ext cx="3366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B475-E225-0488-3361-9B1D30A255F6}"/>
              </a:ext>
            </a:extLst>
          </p:cNvPr>
          <p:cNvSpPr txBox="1"/>
          <p:nvPr/>
        </p:nvSpPr>
        <p:spPr>
          <a:xfrm>
            <a:off x="700744" y="2161774"/>
            <a:ext cx="562385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KoBERT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입력되기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위해서는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적절히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토큰화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정수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인코딩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패딩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되어야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 함</a:t>
            </a:r>
            <a:br>
              <a:rPr lang="en-US" altLang="ko-KR" dirty="0">
                <a:latin typeface="-apple-system"/>
              </a:rPr>
            </a:b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ko-KR" altLang="en-US" dirty="0">
              <a:solidFill>
                <a:srgbClr val="21252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먼저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, 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BERTDataset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클래스를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정의해준다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.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그리고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전처리와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모델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분석에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필요한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parameters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들을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선언</a:t>
            </a:r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위에서 정의된 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Tokenizer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를 바탕으로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data_train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과 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data_test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를 전처리하고 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처리된 결과를 각각 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train_dataloader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test_dataloader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에 저장</a:t>
            </a:r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7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9C0EB36-6A53-EEB5-AA7D-37C08D234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83" y="4246420"/>
            <a:ext cx="3992816" cy="138715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2E8C267-29DC-F7AD-497C-04D57ADA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031" y="5835782"/>
            <a:ext cx="5564773" cy="7964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64EC20FD-9D48-431C-5DCD-D26EA5CB2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CA17FD-8428-3CF5-B4C7-710A7FC93B50}"/>
              </a:ext>
            </a:extLst>
          </p:cNvPr>
          <p:cNvCxnSpPr/>
          <p:nvPr/>
        </p:nvCxnSpPr>
        <p:spPr>
          <a:xfrm flipV="1">
            <a:off x="700743" y="2048438"/>
            <a:ext cx="10521574" cy="41833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0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5B748-C51C-80FB-2CA4-ED45E9DC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24" y="772272"/>
            <a:ext cx="11029576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감정 다중 분류 모델을 만들면서 생긴 오류와 해결</a:t>
            </a:r>
            <a:r>
              <a:rPr lang="ko-KR" altLang="en-US" sz="3600" dirty="0"/>
              <a:t>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2161" y="2187015"/>
            <a:ext cx="6601011" cy="2227500"/>
          </a:xfrm>
        </p:spPr>
        <p:txBody>
          <a:bodyPr vert="horz" lIns="91440" tIns="45720" rIns="91440" bIns="45720" anchor="t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 sz="1600">
                <a:solidFill>
                  <a:srgbClr val="1F2328"/>
                </a:solidFill>
                <a:ea typeface="맑은 고딕"/>
                <a:cs typeface="+mn-lt"/>
              </a:rPr>
              <a:t>데이터를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 </a:t>
            </a:r>
            <a:r>
              <a:rPr lang="ko-KR" altLang="en-US" sz="1600">
                <a:solidFill>
                  <a:srgbClr val="1F2328"/>
                </a:solidFill>
                <a:ea typeface="맑은 고딕"/>
                <a:cs typeface="+mn-lt"/>
              </a:rPr>
              <a:t>전처리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  <a:cs typeface="+mn-lt"/>
              </a:rPr>
              <a:t>과정에서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  <a:cs typeface="+mn-lt"/>
              </a:rPr>
              <a:t>오류가</a:t>
            </a:r>
            <a:r>
              <a:rPr lang="en-US" altLang="ko-KR" sz="1600">
                <a:solidFill>
                  <a:srgbClr val="1F2328"/>
                </a:solidFill>
                <a:ea typeface="맑은 고딕"/>
                <a:cs typeface="+mn-lt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  <a:cs typeface="+mn-lt"/>
              </a:rPr>
              <a:t>발생</a:t>
            </a:r>
            <a:br>
              <a:rPr lang="en-US" altLang="ko-KR" sz="1600">
                <a:solidFill>
                  <a:srgbClr val="1F2328"/>
                </a:solidFill>
                <a:ea typeface="맑은 고딕"/>
                <a:cs typeface="+mn-lt"/>
              </a:rPr>
            </a:br>
            <a:r>
              <a:rPr lang="en-US" altLang="ko-KR" sz="1600">
                <a:solidFill>
                  <a:srgbClr val="1F2328"/>
                </a:solidFill>
                <a:ea typeface="맑은 고딕"/>
                <a:cs typeface="+mn-lt"/>
              </a:rPr>
              <a:t>→ </a:t>
            </a:r>
            <a:r>
              <a:rPr lang="en-US" altLang="ko-KR" sz="1600" b="1">
                <a:ea typeface="맑은 고딕"/>
                <a:cs typeface="+mn-lt"/>
              </a:rPr>
              <a:t>BERTDataset</a:t>
            </a:r>
            <a:r>
              <a:rPr lang="en-US" altLang="ko-KR" sz="1600">
                <a:solidFill>
                  <a:srgbClr val="444444"/>
                </a:solidFill>
                <a:ea typeface="맑은 고딕"/>
                <a:cs typeface="+mn-lt"/>
              </a:rPr>
              <a:t> 부분에 오류가 있다고 판단</a:t>
            </a:r>
            <a:br>
              <a:rPr lang="en-US" altLang="ko-KR" sz="1600">
                <a:solidFill>
                  <a:srgbClr val="444444"/>
                </a:solidFill>
                <a:ea typeface="맑은 고딕"/>
              </a:rPr>
            </a:br>
            <a:br>
              <a:rPr lang="en-US" altLang="ko-KR" sz="1600">
                <a:ea typeface="맑은 고딕"/>
              </a:rPr>
            </a:br>
            <a:r>
              <a:rPr lang="en-US" sz="1600">
                <a:solidFill>
                  <a:srgbClr val="1F2328"/>
                </a:solidFill>
                <a:ea typeface="맑은 고딕"/>
              </a:rPr>
              <a:t>BERTSentenceTransform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이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정의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되지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않음을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발견</a:t>
            </a:r>
            <a:r>
              <a:rPr lang="en-US" altLang="ko-KR" sz="1600">
                <a:solidFill>
                  <a:srgbClr val="1F2328"/>
                </a:solidFill>
                <a:ea typeface="맑은 고딕"/>
              </a:rPr>
              <a:t> </a:t>
            </a:r>
          </a:p>
          <a:p>
            <a:pPr marL="0" lvl="0" indent="0">
              <a:buNone/>
              <a:defRPr/>
            </a:pPr>
            <a:r>
              <a:rPr lang="en-US" altLang="ko-KR" sz="1600">
                <a:solidFill>
                  <a:srgbClr val="1F2328"/>
                </a:solidFill>
                <a:ea typeface="맑은 고딕"/>
                <a:cs typeface="+mn-lt"/>
              </a:rPr>
              <a:t>→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패키지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설치과정에서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 transformers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와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nlp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에서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br>
              <a:rPr lang="en-US" sz="1600">
                <a:solidFill>
                  <a:srgbClr val="1F2328"/>
                </a:solidFill>
                <a:ea typeface="맑은 고딕"/>
              </a:rPr>
            </a:br>
            <a:r>
              <a:rPr lang="ko-KR" altLang="en-US" sz="1600">
                <a:solidFill>
                  <a:srgbClr val="1F2328"/>
                </a:solidFill>
                <a:ea typeface="맑은 고딕"/>
              </a:rPr>
              <a:t>일부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누락이</a:t>
            </a:r>
            <a:r>
              <a:rPr lang="en-US" altLang="ko-KR" sz="1600">
                <a:solidFill>
                  <a:srgbClr val="1F2328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존재했지만</a:t>
            </a:r>
            <a:r>
              <a:rPr lang="en-US" sz="1600">
                <a:solidFill>
                  <a:srgbClr val="1F2328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rgbClr val="1F2328"/>
                </a:solidFill>
                <a:ea typeface="맑은 고딕"/>
              </a:rPr>
              <a:t>간과</a:t>
            </a:r>
            <a:br>
              <a:rPr lang="en-US" sz="1600">
                <a:solidFill>
                  <a:srgbClr val="1F2328"/>
                </a:solidFill>
                <a:ea typeface="맑은 고딕"/>
              </a:rPr>
            </a:br>
            <a:br>
              <a:rPr lang="en-US" altLang="ko-KR" sz="1600">
                <a:ea typeface="맑은 고딕"/>
              </a:rPr>
            </a:br>
            <a:r>
              <a:rPr lang="en-US" altLang="ko-KR" sz="1600">
                <a:solidFill>
                  <a:srgbClr val="444444"/>
                </a:solidFill>
                <a:ea typeface="맑은 고딕"/>
              </a:rPr>
              <a:t>KoBert 깃허브에서</a:t>
            </a:r>
            <a:r>
              <a:rPr lang="en-US" altLang="ko-KR" sz="1600">
                <a:solidFill>
                  <a:srgbClr val="444444"/>
                </a:solidFill>
                <a:ea typeface="맑은 고딕"/>
                <a:cs typeface="+mn-lt"/>
              </a:rPr>
              <a:t> 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BERTSentenceTransform</a:t>
            </a:r>
            <a:r>
              <a:rPr lang="ko-KR" sz="1600">
                <a:solidFill>
                  <a:srgbClr val="1F2328"/>
                </a:solidFill>
                <a:ea typeface="+mn-lt"/>
                <a:cs typeface="+mn-lt"/>
              </a:rPr>
              <a:t> 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py</a:t>
            </a:r>
            <a:r>
              <a:rPr lang="ko-KR" sz="1600">
                <a:solidFill>
                  <a:srgbClr val="1F2328"/>
                </a:solidFill>
                <a:ea typeface="+mn-lt"/>
                <a:cs typeface="+mn-lt"/>
              </a:rPr>
              <a:t>파일에서</a:t>
            </a:r>
            <a:r>
              <a:rPr lang="ko-KR" altLang="en-US" sz="1600">
                <a:solidFill>
                  <a:srgbClr val="1F2328"/>
                </a:solidFill>
                <a:ea typeface="+mn-lt"/>
                <a:cs typeface="+mn-lt"/>
              </a:rPr>
              <a:t> </a:t>
            </a:r>
            <a:r>
              <a:rPr lang="en-US" sz="1600">
                <a:solidFill>
                  <a:srgbClr val="1F2328"/>
                </a:solidFill>
                <a:ea typeface="맑은 고딕"/>
                <a:cs typeface="+mn-lt"/>
              </a:rPr>
              <a:t>class</a:t>
            </a:r>
            <a:r>
              <a:rPr lang="ko-KR" sz="1600">
                <a:solidFill>
                  <a:srgbClr val="1F2328"/>
                </a:solidFill>
                <a:ea typeface="+mn-lt"/>
                <a:cs typeface="+mn-lt"/>
              </a:rPr>
              <a:t>를 </a:t>
            </a:r>
            <a:br>
              <a:rPr lang="en-US" altLang="ko-KR"/>
            </a:br>
            <a:r>
              <a:rPr lang="ko-KR" sz="1600">
                <a:solidFill>
                  <a:srgbClr val="1F2328"/>
                </a:solidFill>
                <a:ea typeface="+mn-lt"/>
                <a:cs typeface="+mn-lt"/>
              </a:rPr>
              <a:t>복사하여 코드를 </a:t>
            </a:r>
            <a:r>
              <a:rPr lang="ko-KR" altLang="en-US" sz="1600">
                <a:solidFill>
                  <a:srgbClr val="1F2328"/>
                </a:solidFill>
                <a:ea typeface="+mn-lt"/>
                <a:cs typeface="+mn-lt"/>
              </a:rPr>
              <a:t>수정하는 방법으로</a:t>
            </a:r>
            <a:r>
              <a:rPr lang="ko-KR" sz="1600">
                <a:solidFill>
                  <a:srgbClr val="1F2328"/>
                </a:solidFill>
                <a:ea typeface="+mn-lt"/>
                <a:cs typeface="+mn-lt"/>
              </a:rPr>
              <a:t> 해결</a:t>
            </a:r>
            <a:br>
              <a:rPr lang="en-US" sz="1600">
                <a:ea typeface="맑은 고딕"/>
                <a:cs typeface="+mn-lt"/>
              </a:rPr>
            </a:br>
            <a:endParaRPr lang="en-US" sz="1600">
              <a:ea typeface="맑은 고딕"/>
              <a:cs typeface="+mn-lt"/>
            </a:endParaRPr>
          </a:p>
          <a:p>
            <a:pPr marL="0" lvl="0" indent="0">
              <a:buNone/>
              <a:defRPr/>
            </a:pPr>
            <a:endParaRPr lang="ko-KR" altLang="en-US" sz="1100">
              <a:solidFill>
                <a:srgbClr val="444444"/>
              </a:solidFill>
              <a:ea typeface="맑은 고딕"/>
              <a:cs typeface="+mn-lt"/>
            </a:endParaRPr>
          </a:p>
          <a:p>
            <a:pPr marL="0" lvl="0" indent="0">
              <a:buNone/>
              <a:defRPr/>
            </a:pPr>
            <a:endParaRPr lang="ko-KR">
              <a:solidFill>
                <a:srgbClr val="000000"/>
              </a:solidFill>
              <a:ea typeface="맑은 고딕"/>
              <a:cs typeface="+mn-lt"/>
            </a:endParaRPr>
          </a:p>
          <a:p>
            <a:pPr marL="0" lvl="0" indent="0">
              <a:buNone/>
              <a:defRPr/>
            </a:pPr>
            <a:endParaRPr lang="ko-KR" sz="1100">
              <a:solidFill>
                <a:srgbClr val="24292F"/>
              </a:solidFill>
              <a:ea typeface="돋움"/>
              <a:cs typeface="+mn-lt"/>
            </a:endParaRPr>
          </a:p>
          <a:p>
            <a:pPr marL="0" lvl="0" indent="0">
              <a:buNone/>
              <a:defRPr/>
            </a:pPr>
            <a:endParaRPr lang="ko-KR" altLang="en-US">
              <a:solidFill>
                <a:srgbClr val="000000"/>
              </a:solidFill>
              <a:ea typeface="돋움"/>
              <a:cs typeface="+mn-lt"/>
            </a:endParaRPr>
          </a:p>
        </p:txBody>
      </p:sp>
      <p:pic>
        <p:nvPicPr>
          <p:cNvPr id="7" name="그림 6" descr="텍스트, 스크린샷, 폰트, 문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885" y="2298770"/>
            <a:ext cx="3866822" cy="4412737"/>
          </a:xfrm>
          <a:prstGeom prst="rect">
            <a:avLst/>
          </a:prstGeom>
          <a:ln w="6350">
            <a:solidFill>
              <a:schemeClr val="dk1"/>
            </a:solidFill>
          </a:ln>
        </p:spPr>
      </p:pic>
      <p:pic>
        <p:nvPicPr>
          <p:cNvPr id="8" name="그림 7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7886" y="4395421"/>
            <a:ext cx="4849167" cy="2320002"/>
          </a:xfrm>
          <a:prstGeom prst="rect">
            <a:avLst/>
          </a:prstGeom>
          <a:ln w="6350">
            <a:solidFill>
              <a:schemeClr val="dk1"/>
            </a:solidFill>
          </a:ln>
        </p:spPr>
      </p:pic>
      <p:pic>
        <p:nvPicPr>
          <p:cNvPr id="5" name="그림 4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B1195B2D-AE62-AB67-8DA4-FC5DCCFA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A90F58-8626-654E-ADCB-28FE616C50AB}"/>
              </a:ext>
            </a:extLst>
          </p:cNvPr>
          <p:cNvCxnSpPr/>
          <p:nvPr/>
        </p:nvCxnSpPr>
        <p:spPr>
          <a:xfrm flipV="1">
            <a:off x="700743" y="2026027"/>
            <a:ext cx="10790515" cy="6424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F61D1-647D-DB72-B9C4-DA1C1D51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47" y="1104713"/>
            <a:ext cx="5085647" cy="632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 dirty="0">
                <a:solidFill>
                  <a:srgbClr val="212121"/>
                </a:solidFill>
              </a:rPr>
              <a:t>5. </a:t>
            </a:r>
            <a:r>
              <a:rPr lang="ko-KR" sz="4000" b="1" dirty="0" err="1">
                <a:solidFill>
                  <a:srgbClr val="212121"/>
                </a:solidFill>
              </a:rPr>
              <a:t>KoBERT</a:t>
            </a:r>
            <a:r>
              <a:rPr lang="ko-KR" sz="4000" b="1" dirty="0">
                <a:solidFill>
                  <a:srgbClr val="212121"/>
                </a:solidFill>
              </a:rPr>
              <a:t> 학습모델</a:t>
            </a:r>
            <a:endParaRPr lang="ko-KR" sz="3600" b="1" dirty="0"/>
          </a:p>
        </p:txBody>
      </p:sp>
      <p:pic>
        <p:nvPicPr>
          <p:cNvPr id="4" name="내용 개체 틀 3" descr="텍스트, 스크린샷, 폰트, 문서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90" b="400"/>
          <a:stretch>
            <a:fillRect/>
          </a:stretch>
        </p:blipFill>
        <p:spPr>
          <a:xfrm>
            <a:off x="4446701" y="2214783"/>
            <a:ext cx="7119257" cy="2854202"/>
          </a:xfrm>
          <a:ln w="6350">
            <a:solidFill>
              <a:schemeClr val="dk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C681-E225-5438-520E-AD8C2B5B80A1}"/>
              </a:ext>
            </a:extLst>
          </p:cNvPr>
          <p:cNvSpPr txBox="1"/>
          <p:nvPr/>
        </p:nvSpPr>
        <p:spPr>
          <a:xfrm>
            <a:off x="296833" y="2276588"/>
            <a:ext cx="405727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베이스라인 코드에서는 영화평을 분석하여 긍정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/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부정의 두가지 클래스로 분류 하지만 감정 클래스 수를 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5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개 필요하기 때문에 </a:t>
            </a:r>
            <a:r>
              <a:rPr lang="ko-KR" altLang="en-US" dirty="0" err="1">
                <a:solidFill>
                  <a:srgbClr val="212529"/>
                </a:solidFill>
                <a:ea typeface="+mn-lt"/>
                <a:cs typeface="+mn-lt"/>
              </a:rPr>
              <a:t>클래수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 수를 변경하고 그대로 사용하였다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ko-KR" altLang="en-US" sz="16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sz="1400" dirty="0">
              <a:solidFill>
                <a:srgbClr val="212529"/>
              </a:solidFill>
            </a:endParaRPr>
          </a:p>
        </p:txBody>
      </p:sp>
      <p:pic>
        <p:nvPicPr>
          <p:cNvPr id="7" name="그림 6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562C8056-0552-D6B5-4D7E-3903CD75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7BE574-566F-3D25-4100-7D71AC78D4AA}"/>
              </a:ext>
            </a:extLst>
          </p:cNvPr>
          <p:cNvCxnSpPr/>
          <p:nvPr/>
        </p:nvCxnSpPr>
        <p:spPr>
          <a:xfrm flipV="1">
            <a:off x="700743" y="2026027"/>
            <a:ext cx="10790515" cy="6424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46103" y="5149721"/>
            <a:ext cx="3751942" cy="1620221"/>
          </a:xfrm>
          <a:prstGeom prst="rect">
            <a:avLst/>
          </a:prstGeom>
          <a:ln w="635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8266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3645" y="1005620"/>
            <a:ext cx="4790995" cy="832505"/>
          </a:xfrm>
        </p:spPr>
        <p:txBody>
          <a:bodyPr/>
          <a:lstStyle/>
          <a:p>
            <a:pPr lvl="0" algn="ctr">
              <a:defRPr/>
            </a:pPr>
            <a:r>
              <a:rPr lang="ko-KR" sz="4000" b="1">
                <a:solidFill>
                  <a:srgbClr val="212121"/>
                </a:solidFill>
              </a:rPr>
              <a:t>6. 모델 학습시키기</a:t>
            </a:r>
            <a:endParaRPr lang="ko-KR" sz="4000" b="1"/>
          </a:p>
        </p:txBody>
      </p:sp>
      <p:pic>
        <p:nvPicPr>
          <p:cNvPr id="4" name="내용 개체 틀 3" descr="텍스트, 스크린샷, 폰트, 번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01192" y="2171160"/>
            <a:ext cx="7512520" cy="3843978"/>
          </a:xfrm>
          <a:ln w="6350">
            <a:solidFill>
              <a:schemeClr val="tx1"/>
            </a:solidFill>
          </a:ln>
        </p:spPr>
      </p:pic>
      <p:pic>
        <p:nvPicPr>
          <p:cNvPr id="7" name="그림 6" descr="노랑, 오렌지, 직사각형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700743" y="2077253"/>
            <a:ext cx="4816179" cy="13018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89065" y="4131310"/>
            <a:ext cx="2473225" cy="49609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2700" u="sng"/>
              <a:t>정확도 : 0.</a:t>
            </a:r>
            <a:r>
              <a:rPr lang="en-US" altLang="ko-KR" sz="2700" u="sng"/>
              <a:t>64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4690215"/>
            <a:ext cx="4690766" cy="2167785"/>
          </a:xfrm>
          <a:prstGeom prst="rect">
            <a:avLst/>
          </a:prstGeom>
          <a:ln w="635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6663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519" y="999058"/>
            <a:ext cx="4272323" cy="87732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sz="4000" b="1">
                <a:solidFill>
                  <a:srgbClr val="212121"/>
                </a:solidFill>
              </a:rPr>
              <a:t>7. 결과물 테스트</a:t>
            </a:r>
            <a:endParaRPr lang="ko-KR" sz="2800" b="1"/>
          </a:p>
        </p:txBody>
      </p:sp>
      <p:pic>
        <p:nvPicPr>
          <p:cNvPr id="4" name="내용 개체 틀 3" descr="텍스트, 스크린샷, 폰트, 문서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71967" y="2332500"/>
            <a:ext cx="5826424" cy="4333395"/>
          </a:xfrm>
          <a:ln w="63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497" y="5565209"/>
            <a:ext cx="2963966" cy="11013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그림 6" descr="노랑, 오렌지, 직사각형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700743" y="2077253"/>
            <a:ext cx="4816179" cy="13018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0006" y="1999980"/>
            <a:ext cx="4341975" cy="4676325"/>
          </a:xfrm>
          <a:prstGeom prst="rect">
            <a:avLst/>
          </a:prstGeom>
          <a:ln w="635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327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7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6AC25-C943-A3F0-6031-B084362B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ko-KR" altLang="en-US" sz="4000" b="1" err="1"/>
              <a:t>Login</a:t>
            </a:r>
            <a:r>
              <a:rPr lang="ko-KR" altLang="en-US" sz="4000" b="1"/>
              <a:t> </a:t>
            </a:r>
            <a:r>
              <a:rPr lang="ko-KR" altLang="en-US" sz="4000" b="1" err="1"/>
              <a:t>Page</a:t>
            </a:r>
            <a:endParaRPr lang="ko-KR" altLang="en-US" sz="4000" b="1"/>
          </a:p>
        </p:txBody>
      </p:sp>
      <p:pic>
        <p:nvPicPr>
          <p:cNvPr id="4" name="내용 개체 틀 3" descr="채소, 농산물, 근채류, 자연 식품이(가) 표시된 사진&#10;&#10;자동 생성된 설명">
            <a:extLst>
              <a:ext uri="{FF2B5EF4-FFF2-40B4-BE49-F238E27FC236}">
                <a16:creationId xmlns:a16="http://schemas.microsoft.com/office/drawing/2014/main" id="{6BDFB863-D786-F119-A8D1-71435D01F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1" r="1" b="10272"/>
          <a:stretch/>
        </p:blipFill>
        <p:spPr>
          <a:xfrm>
            <a:off x="5186554" y="163646"/>
            <a:ext cx="6806703" cy="3070870"/>
          </a:xfrm>
          <a:prstGeom prst="rect">
            <a:avLst/>
          </a:prstGeom>
        </p:spPr>
      </p:pic>
      <p:pic>
        <p:nvPicPr>
          <p:cNvPr id="5" name="그림 4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F7D29F20-A322-A8F5-BFBB-EDBAB1EC1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" r="2" b="2"/>
          <a:stretch/>
        </p:blipFill>
        <p:spPr>
          <a:xfrm>
            <a:off x="5186554" y="3428215"/>
            <a:ext cx="6806703" cy="3250529"/>
          </a:xfrm>
          <a:prstGeom prst="rect">
            <a:avLst/>
          </a:prstGeom>
        </p:spPr>
      </p:pic>
      <p:pic>
        <p:nvPicPr>
          <p:cNvPr id="6" name="내용 개체 틀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D906DD17-7FBF-5EB2-6797-F1CAAE8FB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0"/>
          </a:blip>
          <a:srcRect t="7581" r="3495" b="5957"/>
          <a:stretch/>
        </p:blipFill>
        <p:spPr>
          <a:xfrm>
            <a:off x="6175110" y="185652"/>
            <a:ext cx="5828261" cy="3263582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6FFBAF4-013A-BD16-9820-49BA626C2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</a:blip>
          <a:srcRect l="259" t="6224" r="3372" b="6017"/>
          <a:stretch/>
        </p:blipFill>
        <p:spPr>
          <a:xfrm>
            <a:off x="172918" y="182403"/>
            <a:ext cx="5828261" cy="33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3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DA5129-0BEF-789D-790C-9A5B811B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676" y="942340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200" dirty="0"/>
              <a:t>Firebase </a:t>
            </a:r>
            <a:r>
              <a:rPr lang="ko-KR" altLang="en-US" sz="5200" dirty="0"/>
              <a:t>회원가입</a:t>
            </a:r>
            <a:r>
              <a:rPr lang="en-US" altLang="ko-KR" sz="5200" dirty="0"/>
              <a:t>/</a:t>
            </a:r>
            <a:r>
              <a:rPr lang="ko-KR" altLang="en-US" sz="5200" dirty="0"/>
              <a:t>로그인</a:t>
            </a:r>
            <a:r>
              <a:rPr lang="en-US" altLang="ko-KR" sz="5200" dirty="0"/>
              <a:t> </a:t>
            </a:r>
            <a:r>
              <a:rPr lang="ko-KR" altLang="en-US" sz="5200" dirty="0"/>
              <a:t>기능</a:t>
            </a:r>
            <a:endParaRPr lang="en-US" altLang="ko-KR" sz="5200" dirty="0"/>
          </a:p>
        </p:txBody>
      </p:sp>
      <p:pic>
        <p:nvPicPr>
          <p:cNvPr id="4" name="내용 개체 틀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41B4B57A-A61E-C302-6917-E2FD2E81E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81" r="3495" b="5957"/>
          <a:stretch/>
        </p:blipFill>
        <p:spPr>
          <a:xfrm>
            <a:off x="181234" y="2999062"/>
            <a:ext cx="5828261" cy="3263582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62DFD88-436B-E279-B90B-5267331B0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" t="6224" r="3372" b="6017"/>
          <a:stretch/>
        </p:blipFill>
        <p:spPr>
          <a:xfrm>
            <a:off x="6182505" y="2999061"/>
            <a:ext cx="5828261" cy="32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DA5129-0BEF-789D-790C-9A5B811B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Firebase </a:t>
            </a:r>
            <a:r>
              <a:rPr lang="ko-KR" altLang="en-US" sz="3200" dirty="0"/>
              <a:t>회원가입</a:t>
            </a:r>
            <a:r>
              <a:rPr lang="en-US" altLang="ko-KR" sz="3200" dirty="0"/>
              <a:t>/</a:t>
            </a:r>
            <a:r>
              <a:rPr lang="ko-KR" altLang="en-US" sz="3200" dirty="0"/>
              <a:t>로그인</a:t>
            </a:r>
            <a:r>
              <a:rPr lang="en-US" altLang="ko-KR" sz="3200" dirty="0"/>
              <a:t> </a:t>
            </a:r>
            <a:r>
              <a:rPr lang="ko-KR" altLang="en-US" sz="3200" dirty="0"/>
              <a:t>기능</a:t>
            </a:r>
            <a:endParaRPr lang="en-US" altLang="ko-KR" sz="3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165BC99-37DC-598F-DA72-770638BD4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4" r="5843" b="4770"/>
          <a:stretch/>
        </p:blipFill>
        <p:spPr>
          <a:xfrm>
            <a:off x="838200" y="593953"/>
            <a:ext cx="5162046" cy="3032998"/>
          </a:xfrm>
          <a:prstGeom prst="rect">
            <a:avLst/>
          </a:prstGeom>
        </p:spPr>
      </p:pic>
      <p:pic>
        <p:nvPicPr>
          <p:cNvPr id="8" name="내용 개체 틀 7" descr="노랑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81ACD89B-A204-CE56-2BF3-B3B407F47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" r="1" b="1"/>
          <a:stretch/>
        </p:blipFill>
        <p:spPr>
          <a:xfrm>
            <a:off x="6297264" y="364142"/>
            <a:ext cx="5136795" cy="34264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EDEA7D6-CA7A-8D26-FAE1-3847FF24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Firebase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는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구글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(Google)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에서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제공하는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b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클라우드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기반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800" dirty="0" err="1">
                <a:solidFill>
                  <a:srgbClr val="000000"/>
                </a:solidFill>
                <a:ea typeface="+mn-lt"/>
                <a:cs typeface="+mn-lt"/>
              </a:rPr>
              <a:t>백앤드</a:t>
            </a:r>
            <a:r>
              <a:rPr lang="en-US" altLang="ko-KR" sz="1800" dirty="0">
                <a:solidFill>
                  <a:srgbClr val="000000"/>
                </a:solidFill>
                <a:ea typeface="+mn-lt"/>
                <a:cs typeface="+mn-lt"/>
              </a:rPr>
              <a:t> 플</a:t>
            </a:r>
            <a:r>
              <a:rPr lang="ko-KR" altLang="en-US" sz="1800" dirty="0" err="1">
                <a:solidFill>
                  <a:srgbClr val="000000"/>
                </a:solidFill>
                <a:ea typeface="+mn-lt"/>
                <a:cs typeface="+mn-lt"/>
              </a:rPr>
              <a:t>랫폼</a:t>
            </a:r>
            <a:endParaRPr lang="ko-KR" altLang="en-US" sz="1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Authentication: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사용자 인증과 관련된 기능을 제공하며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간편한 소셜 로그인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이메일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/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비밀번호 인증 등을 지원</a:t>
            </a:r>
            <a:endParaRPr lang="ko-KR" sz="1800" dirty="0">
              <a:solidFill>
                <a:srgbClr val="374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7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E2E8911A-FEFB-0E5A-10A8-F3F25D9A4B8E}"/>
              </a:ext>
            </a:extLst>
          </p:cNvPr>
          <p:cNvSpPr/>
          <p:nvPr/>
        </p:nvSpPr>
        <p:spPr>
          <a:xfrm>
            <a:off x="6704342" y="1941918"/>
            <a:ext cx="3777484" cy="2272172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래픽 6" descr="클립보드 윤곽선">
            <a:extLst>
              <a:ext uri="{FF2B5EF4-FFF2-40B4-BE49-F238E27FC236}">
                <a16:creationId xmlns:a16="http://schemas.microsoft.com/office/drawing/2014/main" id="{2A7A6831-34CE-BD61-3E83-555C2F9E5CB5}"/>
              </a:ext>
            </a:extLst>
          </p:cNvPr>
          <p:cNvGrpSpPr/>
          <p:nvPr/>
        </p:nvGrpSpPr>
        <p:grpSpPr>
          <a:xfrm>
            <a:off x="7493281" y="851246"/>
            <a:ext cx="2369100" cy="3159630"/>
            <a:chOff x="4823778" y="1507026"/>
            <a:chExt cx="2369100" cy="3159630"/>
          </a:xfrm>
          <a:solidFill>
            <a:srgbClr val="000000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BC5F79-B0B7-2DC8-2861-A337942E98A4}"/>
                </a:ext>
              </a:extLst>
            </p:cNvPr>
            <p:cNvSpPr/>
            <p:nvPr/>
          </p:nvSpPr>
          <p:spPr>
            <a:xfrm>
              <a:off x="5870122" y="1705281"/>
              <a:ext cx="276403" cy="276395"/>
            </a:xfrm>
            <a:custGeom>
              <a:avLst/>
              <a:gdLst>
                <a:gd name="connsiteX0" fmla="*/ 138206 w 276403"/>
                <a:gd name="connsiteY0" fmla="*/ 276395 h 276395"/>
                <a:gd name="connsiteX1" fmla="*/ 276404 w 276403"/>
                <a:gd name="connsiteY1" fmla="*/ 138198 h 276395"/>
                <a:gd name="connsiteX2" fmla="*/ 138206 w 276403"/>
                <a:gd name="connsiteY2" fmla="*/ 0 h 276395"/>
                <a:gd name="connsiteX3" fmla="*/ 134258 w 276403"/>
                <a:gd name="connsiteY3" fmla="*/ 0 h 276395"/>
                <a:gd name="connsiteX4" fmla="*/ 9 w 276403"/>
                <a:gd name="connsiteY4" fmla="*/ 138198 h 276395"/>
                <a:gd name="connsiteX5" fmla="*/ 138206 w 276403"/>
                <a:gd name="connsiteY5" fmla="*/ 276395 h 276395"/>
                <a:gd name="connsiteX6" fmla="*/ 135600 w 276403"/>
                <a:gd name="connsiteY6" fmla="*/ 78970 h 276395"/>
                <a:gd name="connsiteX7" fmla="*/ 138206 w 276403"/>
                <a:gd name="connsiteY7" fmla="*/ 78970 h 276395"/>
                <a:gd name="connsiteX8" fmla="*/ 197430 w 276403"/>
                <a:gd name="connsiteY8" fmla="*/ 138201 h 276395"/>
                <a:gd name="connsiteX9" fmla="*/ 138202 w 276403"/>
                <a:gd name="connsiteY9" fmla="*/ 197425 h 276395"/>
                <a:gd name="connsiteX10" fmla="*/ 78975 w 276403"/>
                <a:gd name="connsiteY10" fmla="*/ 138194 h 276395"/>
                <a:gd name="connsiteX11" fmla="*/ 78979 w 276403"/>
                <a:gd name="connsiteY11" fmla="*/ 137645 h 276395"/>
                <a:gd name="connsiteX12" fmla="*/ 135600 w 276403"/>
                <a:gd name="connsiteY12" fmla="*/ 78970 h 27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403" h="276395">
                  <a:moveTo>
                    <a:pt x="138206" y="276395"/>
                  </a:moveTo>
                  <a:cubicBezTo>
                    <a:pt x="214531" y="276395"/>
                    <a:pt x="276404" y="214522"/>
                    <a:pt x="276404" y="138198"/>
                  </a:cubicBezTo>
                  <a:cubicBezTo>
                    <a:pt x="276404" y="61873"/>
                    <a:pt x="214531" y="0"/>
                    <a:pt x="138206" y="0"/>
                  </a:cubicBezTo>
                  <a:lnTo>
                    <a:pt x="134258" y="0"/>
                  </a:lnTo>
                  <a:cubicBezTo>
                    <a:pt x="59133" y="1343"/>
                    <a:pt x="-828" y="63065"/>
                    <a:pt x="9" y="138198"/>
                  </a:cubicBezTo>
                  <a:cubicBezTo>
                    <a:pt x="139" y="214467"/>
                    <a:pt x="61937" y="276265"/>
                    <a:pt x="138206" y="276395"/>
                  </a:cubicBezTo>
                  <a:close/>
                  <a:moveTo>
                    <a:pt x="135600" y="78970"/>
                  </a:moveTo>
                  <a:lnTo>
                    <a:pt x="138206" y="78970"/>
                  </a:lnTo>
                  <a:cubicBezTo>
                    <a:pt x="170916" y="78970"/>
                    <a:pt x="197434" y="105488"/>
                    <a:pt x="197430" y="138201"/>
                  </a:cubicBezTo>
                  <a:cubicBezTo>
                    <a:pt x="197430" y="170911"/>
                    <a:pt x="170912" y="197425"/>
                    <a:pt x="138202" y="197425"/>
                  </a:cubicBezTo>
                  <a:cubicBezTo>
                    <a:pt x="105489" y="197425"/>
                    <a:pt x="78975" y="170907"/>
                    <a:pt x="78975" y="138194"/>
                  </a:cubicBezTo>
                  <a:cubicBezTo>
                    <a:pt x="78975" y="138012"/>
                    <a:pt x="78979" y="137826"/>
                    <a:pt x="78979" y="137645"/>
                  </a:cubicBezTo>
                  <a:cubicBezTo>
                    <a:pt x="78473" y="105832"/>
                    <a:pt x="103787" y="79598"/>
                    <a:pt x="135600" y="78970"/>
                  </a:cubicBezTo>
                  <a:close/>
                </a:path>
              </a:pathLst>
            </a:custGeom>
            <a:solidFill>
              <a:srgbClr val="000000"/>
            </a:solidFill>
            <a:ln w="39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A6A82E2-B9EF-E044-0AC7-105ECBABFA7A}"/>
                </a:ext>
              </a:extLst>
            </p:cNvPr>
            <p:cNvSpPr/>
            <p:nvPr/>
          </p:nvSpPr>
          <p:spPr>
            <a:xfrm>
              <a:off x="4823778" y="1507026"/>
              <a:ext cx="2369100" cy="3159630"/>
            </a:xfrm>
            <a:custGeom>
              <a:avLst/>
              <a:gdLst>
                <a:gd name="connsiteX0" fmla="*/ 2369101 w 2369100"/>
                <a:gd name="connsiteY0" fmla="*/ 434335 h 3159630"/>
                <a:gd name="connsiteX1" fmla="*/ 2211161 w 2369100"/>
                <a:gd name="connsiteY1" fmla="*/ 276395 h 3159630"/>
                <a:gd name="connsiteX2" fmla="*/ 1618885 w 2369100"/>
                <a:gd name="connsiteY2" fmla="*/ 276395 h 3159630"/>
                <a:gd name="connsiteX3" fmla="*/ 1618885 w 2369100"/>
                <a:gd name="connsiteY3" fmla="*/ 197425 h 3159630"/>
                <a:gd name="connsiteX4" fmla="*/ 1421460 w 2369100"/>
                <a:gd name="connsiteY4" fmla="*/ 0 h 3159630"/>
                <a:gd name="connsiteX5" fmla="*/ 947640 w 2369100"/>
                <a:gd name="connsiteY5" fmla="*/ 0 h 3159630"/>
                <a:gd name="connsiteX6" fmla="*/ 750215 w 2369100"/>
                <a:gd name="connsiteY6" fmla="*/ 197425 h 3159630"/>
                <a:gd name="connsiteX7" fmla="*/ 750215 w 2369100"/>
                <a:gd name="connsiteY7" fmla="*/ 276395 h 3159630"/>
                <a:gd name="connsiteX8" fmla="*/ 157940 w 2369100"/>
                <a:gd name="connsiteY8" fmla="*/ 276395 h 3159630"/>
                <a:gd name="connsiteX9" fmla="*/ 0 w 2369100"/>
                <a:gd name="connsiteY9" fmla="*/ 434335 h 3159630"/>
                <a:gd name="connsiteX10" fmla="*/ 0 w 2369100"/>
                <a:gd name="connsiteY10" fmla="*/ 3001690 h 3159630"/>
                <a:gd name="connsiteX11" fmla="*/ 157940 w 2369100"/>
                <a:gd name="connsiteY11" fmla="*/ 3159630 h 3159630"/>
                <a:gd name="connsiteX12" fmla="*/ 2211161 w 2369100"/>
                <a:gd name="connsiteY12" fmla="*/ 3159630 h 3159630"/>
                <a:gd name="connsiteX13" fmla="*/ 2369101 w 2369100"/>
                <a:gd name="connsiteY13" fmla="*/ 3001690 h 3159630"/>
                <a:gd name="connsiteX14" fmla="*/ 671245 w 2369100"/>
                <a:gd name="connsiteY14" fmla="*/ 355365 h 3159630"/>
                <a:gd name="connsiteX15" fmla="*/ 829185 w 2369100"/>
                <a:gd name="connsiteY15" fmla="*/ 355365 h 3159630"/>
                <a:gd name="connsiteX16" fmla="*/ 829185 w 2369100"/>
                <a:gd name="connsiteY16" fmla="*/ 197425 h 3159630"/>
                <a:gd name="connsiteX17" fmla="*/ 947640 w 2369100"/>
                <a:gd name="connsiteY17" fmla="*/ 78970 h 3159630"/>
                <a:gd name="connsiteX18" fmla="*/ 1421460 w 2369100"/>
                <a:gd name="connsiteY18" fmla="*/ 78970 h 3159630"/>
                <a:gd name="connsiteX19" fmla="*/ 1539915 w 2369100"/>
                <a:gd name="connsiteY19" fmla="*/ 197425 h 3159630"/>
                <a:gd name="connsiteX20" fmla="*/ 1539915 w 2369100"/>
                <a:gd name="connsiteY20" fmla="*/ 355365 h 3159630"/>
                <a:gd name="connsiteX21" fmla="*/ 1697856 w 2369100"/>
                <a:gd name="connsiteY21" fmla="*/ 355365 h 3159630"/>
                <a:gd name="connsiteX22" fmla="*/ 1697856 w 2369100"/>
                <a:gd name="connsiteY22" fmla="*/ 672074 h 3159630"/>
                <a:gd name="connsiteX23" fmla="*/ 671245 w 2369100"/>
                <a:gd name="connsiteY23" fmla="*/ 672074 h 3159630"/>
                <a:gd name="connsiteX24" fmla="*/ 2211161 w 2369100"/>
                <a:gd name="connsiteY24" fmla="*/ 3080660 h 3159630"/>
                <a:gd name="connsiteX25" fmla="*/ 157940 w 2369100"/>
                <a:gd name="connsiteY25" fmla="*/ 3080660 h 3159630"/>
                <a:gd name="connsiteX26" fmla="*/ 78970 w 2369100"/>
                <a:gd name="connsiteY26" fmla="*/ 3001690 h 3159630"/>
                <a:gd name="connsiteX27" fmla="*/ 78970 w 2369100"/>
                <a:gd name="connsiteY27" fmla="*/ 434335 h 3159630"/>
                <a:gd name="connsiteX28" fmla="*/ 157940 w 2369100"/>
                <a:gd name="connsiteY28" fmla="*/ 355365 h 3159630"/>
                <a:gd name="connsiteX29" fmla="*/ 592275 w 2369100"/>
                <a:gd name="connsiteY29" fmla="*/ 355365 h 3159630"/>
                <a:gd name="connsiteX30" fmla="*/ 592275 w 2369100"/>
                <a:gd name="connsiteY30" fmla="*/ 751044 h 3159630"/>
                <a:gd name="connsiteX31" fmla="*/ 1776826 w 2369100"/>
                <a:gd name="connsiteY31" fmla="*/ 751044 h 3159630"/>
                <a:gd name="connsiteX32" fmla="*/ 1776826 w 2369100"/>
                <a:gd name="connsiteY32" fmla="*/ 355365 h 3159630"/>
                <a:gd name="connsiteX33" fmla="*/ 2211161 w 2369100"/>
                <a:gd name="connsiteY33" fmla="*/ 355365 h 3159630"/>
                <a:gd name="connsiteX34" fmla="*/ 2290131 w 2369100"/>
                <a:gd name="connsiteY34" fmla="*/ 434335 h 3159630"/>
                <a:gd name="connsiteX35" fmla="*/ 2290131 w 2369100"/>
                <a:gd name="connsiteY35" fmla="*/ 3001690 h 3159630"/>
                <a:gd name="connsiteX36" fmla="*/ 2211161 w 2369100"/>
                <a:gd name="connsiteY36" fmla="*/ 3080660 h 315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69100" h="3159630">
                  <a:moveTo>
                    <a:pt x="2369101" y="434335"/>
                  </a:moveTo>
                  <a:cubicBezTo>
                    <a:pt x="2369101" y="347109"/>
                    <a:pt x="2298387" y="276395"/>
                    <a:pt x="2211161" y="276395"/>
                  </a:cubicBezTo>
                  <a:lnTo>
                    <a:pt x="1618885" y="276395"/>
                  </a:lnTo>
                  <a:lnTo>
                    <a:pt x="1618885" y="197425"/>
                  </a:lnTo>
                  <a:cubicBezTo>
                    <a:pt x="1618732" y="88454"/>
                    <a:pt x="1530431" y="152"/>
                    <a:pt x="1421460" y="0"/>
                  </a:cubicBezTo>
                  <a:lnTo>
                    <a:pt x="947640" y="0"/>
                  </a:lnTo>
                  <a:cubicBezTo>
                    <a:pt x="838658" y="131"/>
                    <a:pt x="750346" y="88442"/>
                    <a:pt x="750215" y="197425"/>
                  </a:cubicBezTo>
                  <a:lnTo>
                    <a:pt x="750215" y="276395"/>
                  </a:lnTo>
                  <a:lnTo>
                    <a:pt x="157940" y="276395"/>
                  </a:lnTo>
                  <a:cubicBezTo>
                    <a:pt x="70757" y="276506"/>
                    <a:pt x="111" y="347152"/>
                    <a:pt x="0" y="434335"/>
                  </a:cubicBezTo>
                  <a:lnTo>
                    <a:pt x="0" y="3001690"/>
                  </a:lnTo>
                  <a:cubicBezTo>
                    <a:pt x="0" y="3088916"/>
                    <a:pt x="70714" y="3159630"/>
                    <a:pt x="157940" y="3159630"/>
                  </a:cubicBezTo>
                  <a:lnTo>
                    <a:pt x="2211161" y="3159630"/>
                  </a:lnTo>
                  <a:cubicBezTo>
                    <a:pt x="2298387" y="3159630"/>
                    <a:pt x="2369101" y="3088916"/>
                    <a:pt x="2369101" y="3001690"/>
                  </a:cubicBezTo>
                  <a:close/>
                  <a:moveTo>
                    <a:pt x="671245" y="355365"/>
                  </a:moveTo>
                  <a:lnTo>
                    <a:pt x="829185" y="355365"/>
                  </a:lnTo>
                  <a:lnTo>
                    <a:pt x="829185" y="197425"/>
                  </a:lnTo>
                  <a:cubicBezTo>
                    <a:pt x="829185" y="132002"/>
                    <a:pt x="882218" y="78970"/>
                    <a:pt x="947640" y="78970"/>
                  </a:cubicBezTo>
                  <a:lnTo>
                    <a:pt x="1421460" y="78970"/>
                  </a:lnTo>
                  <a:cubicBezTo>
                    <a:pt x="1486883" y="78970"/>
                    <a:pt x="1539915" y="132002"/>
                    <a:pt x="1539915" y="197425"/>
                  </a:cubicBezTo>
                  <a:lnTo>
                    <a:pt x="1539915" y="355365"/>
                  </a:lnTo>
                  <a:lnTo>
                    <a:pt x="1697856" y="355365"/>
                  </a:lnTo>
                  <a:lnTo>
                    <a:pt x="1697856" y="672074"/>
                  </a:lnTo>
                  <a:lnTo>
                    <a:pt x="671245" y="672074"/>
                  </a:lnTo>
                  <a:close/>
                  <a:moveTo>
                    <a:pt x="2211161" y="3080660"/>
                  </a:moveTo>
                  <a:lnTo>
                    <a:pt x="157940" y="3080660"/>
                  </a:lnTo>
                  <a:cubicBezTo>
                    <a:pt x="114325" y="3080660"/>
                    <a:pt x="78970" y="3045305"/>
                    <a:pt x="78970" y="3001690"/>
                  </a:cubicBezTo>
                  <a:lnTo>
                    <a:pt x="78970" y="434335"/>
                  </a:lnTo>
                  <a:cubicBezTo>
                    <a:pt x="78970" y="390720"/>
                    <a:pt x="114325" y="355365"/>
                    <a:pt x="157940" y="355365"/>
                  </a:cubicBezTo>
                  <a:lnTo>
                    <a:pt x="592275" y="355365"/>
                  </a:lnTo>
                  <a:lnTo>
                    <a:pt x="592275" y="751044"/>
                  </a:lnTo>
                  <a:lnTo>
                    <a:pt x="1776826" y="751044"/>
                  </a:lnTo>
                  <a:lnTo>
                    <a:pt x="1776826" y="355365"/>
                  </a:lnTo>
                  <a:lnTo>
                    <a:pt x="2211161" y="355365"/>
                  </a:lnTo>
                  <a:cubicBezTo>
                    <a:pt x="2254776" y="355365"/>
                    <a:pt x="2290131" y="390720"/>
                    <a:pt x="2290131" y="434335"/>
                  </a:cubicBezTo>
                  <a:lnTo>
                    <a:pt x="2290131" y="3001690"/>
                  </a:lnTo>
                  <a:cubicBezTo>
                    <a:pt x="2290131" y="3045305"/>
                    <a:pt x="2254776" y="3080660"/>
                    <a:pt x="2211161" y="3080660"/>
                  </a:cubicBezTo>
                  <a:close/>
                </a:path>
              </a:pathLst>
            </a:custGeom>
            <a:solidFill>
              <a:srgbClr val="000000"/>
            </a:solidFill>
            <a:ln w="39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05DB454-8A0C-2687-723E-63CF0673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42" y="1629490"/>
            <a:ext cx="6598711" cy="1023645"/>
          </a:xfrm>
        </p:spPr>
        <p:txBody>
          <a:bodyPr/>
          <a:lstStyle/>
          <a:p>
            <a:r>
              <a:rPr lang="en-US" altLang="ko-KR" sz="4400" dirty="0"/>
              <a:t>Hypertext Preprocessor</a:t>
            </a:r>
            <a:endParaRPr lang="ko-KR" altLang="en-US" dirty="0"/>
          </a:p>
        </p:txBody>
      </p:sp>
      <p:pic>
        <p:nvPicPr>
          <p:cNvPr id="4" name="내용 개체 틀 3" descr="원, 로고, 폰트, 상징이(가) 표시된 사진&#10;&#10;자동 생성된 설명">
            <a:extLst>
              <a:ext uri="{FF2B5EF4-FFF2-40B4-BE49-F238E27FC236}">
                <a16:creationId xmlns:a16="http://schemas.microsoft.com/office/drawing/2014/main" id="{8255FC9D-2C92-0B80-9262-E0E3F0B3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509" y="1733644"/>
            <a:ext cx="771384" cy="416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5991A-715F-EB5F-4C20-32A1B93CFB6F}"/>
              </a:ext>
            </a:extLst>
          </p:cNvPr>
          <p:cNvSpPr txBox="1"/>
          <p:nvPr/>
        </p:nvSpPr>
        <p:spPr>
          <a:xfrm>
            <a:off x="8742410" y="33132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8F843-B3CA-C0EE-4FB5-41376458FAB3}"/>
              </a:ext>
            </a:extLst>
          </p:cNvPr>
          <p:cNvSpPr txBox="1"/>
          <p:nvPr/>
        </p:nvSpPr>
        <p:spPr>
          <a:xfrm>
            <a:off x="7631282" y="2191474"/>
            <a:ext cx="2313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dirty="0"/>
              <a:t>ID </a:t>
            </a:r>
            <a:r>
              <a:rPr lang="ko-KR" altLang="en-US" sz="2400" dirty="0"/>
              <a:t>검사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/>
              <a:t>주소 검색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/>
              <a:t>비밀번호 </a:t>
            </a:r>
            <a:br>
              <a:rPr lang="en-US" altLang="ko-KR" sz="2400" dirty="0"/>
            </a:br>
            <a:r>
              <a:rPr lang="ko-KR" altLang="en-US" sz="2400" dirty="0"/>
              <a:t>유효성 검사</a:t>
            </a:r>
          </a:p>
        </p:txBody>
      </p:sp>
      <p:grpSp>
        <p:nvGrpSpPr>
          <p:cNvPr id="6" name="그래픽 8" descr="CMD 터미널 윤곽선">
            <a:extLst>
              <a:ext uri="{FF2B5EF4-FFF2-40B4-BE49-F238E27FC236}">
                <a16:creationId xmlns:a16="http://schemas.microsoft.com/office/drawing/2014/main" id="{A0B30AE3-41FE-856F-251F-BDB96557BE7F}"/>
              </a:ext>
            </a:extLst>
          </p:cNvPr>
          <p:cNvGrpSpPr/>
          <p:nvPr/>
        </p:nvGrpSpPr>
        <p:grpSpPr>
          <a:xfrm>
            <a:off x="6095548" y="4312146"/>
            <a:ext cx="1396590" cy="1081091"/>
            <a:chOff x="6095548" y="4312146"/>
            <a:chExt cx="1396590" cy="1081091"/>
          </a:xfrm>
          <a:solidFill>
            <a:srgbClr val="000000"/>
          </a:solidFill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E7DC3AD-81F9-A5F3-5CCC-6972AD708B46}"/>
                </a:ext>
              </a:extLst>
            </p:cNvPr>
            <p:cNvSpPr/>
            <p:nvPr/>
          </p:nvSpPr>
          <p:spPr>
            <a:xfrm>
              <a:off x="6095548" y="4312146"/>
              <a:ext cx="1396590" cy="1081091"/>
            </a:xfrm>
            <a:custGeom>
              <a:avLst/>
              <a:gdLst>
                <a:gd name="connsiteX0" fmla="*/ 1396590 w 1396590"/>
                <a:gd name="connsiteY0" fmla="*/ 0 h 1081091"/>
                <a:gd name="connsiteX1" fmla="*/ 0 w 1396590"/>
                <a:gd name="connsiteY1" fmla="*/ 0 h 1081091"/>
                <a:gd name="connsiteX2" fmla="*/ 0 w 1396590"/>
                <a:gd name="connsiteY2" fmla="*/ 1081091 h 1081091"/>
                <a:gd name="connsiteX3" fmla="*/ 1396590 w 1396590"/>
                <a:gd name="connsiteY3" fmla="*/ 1081091 h 1081091"/>
                <a:gd name="connsiteX4" fmla="*/ 1361731 w 1396590"/>
                <a:gd name="connsiteY4" fmla="*/ 1046231 h 1081091"/>
                <a:gd name="connsiteX5" fmla="*/ 34860 w 1396590"/>
                <a:gd name="connsiteY5" fmla="*/ 1046231 h 1081091"/>
                <a:gd name="connsiteX6" fmla="*/ 34860 w 1396590"/>
                <a:gd name="connsiteY6" fmla="*/ 278879 h 1081091"/>
                <a:gd name="connsiteX7" fmla="*/ 1361731 w 1396590"/>
                <a:gd name="connsiteY7" fmla="*/ 278879 h 1081091"/>
                <a:gd name="connsiteX8" fmla="*/ 1361731 w 1396590"/>
                <a:gd name="connsiteY8" fmla="*/ 244019 h 1081091"/>
                <a:gd name="connsiteX9" fmla="*/ 34860 w 1396590"/>
                <a:gd name="connsiteY9" fmla="*/ 244019 h 1081091"/>
                <a:gd name="connsiteX10" fmla="*/ 34860 w 1396590"/>
                <a:gd name="connsiteY10" fmla="*/ 34860 h 1081091"/>
                <a:gd name="connsiteX11" fmla="*/ 1361731 w 1396590"/>
                <a:gd name="connsiteY11" fmla="*/ 34860 h 108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6590" h="1081091">
                  <a:moveTo>
                    <a:pt x="1396590" y="0"/>
                  </a:moveTo>
                  <a:lnTo>
                    <a:pt x="0" y="0"/>
                  </a:lnTo>
                  <a:lnTo>
                    <a:pt x="0" y="1081091"/>
                  </a:lnTo>
                  <a:lnTo>
                    <a:pt x="1396590" y="1081091"/>
                  </a:lnTo>
                  <a:close/>
                  <a:moveTo>
                    <a:pt x="1361731" y="1046231"/>
                  </a:moveTo>
                  <a:lnTo>
                    <a:pt x="34860" y="1046231"/>
                  </a:lnTo>
                  <a:lnTo>
                    <a:pt x="34860" y="278879"/>
                  </a:lnTo>
                  <a:lnTo>
                    <a:pt x="1361731" y="278879"/>
                  </a:lnTo>
                  <a:close/>
                  <a:moveTo>
                    <a:pt x="1361731" y="244019"/>
                  </a:moveTo>
                  <a:lnTo>
                    <a:pt x="34860" y="244019"/>
                  </a:lnTo>
                  <a:lnTo>
                    <a:pt x="34860" y="34860"/>
                  </a:lnTo>
                  <a:lnTo>
                    <a:pt x="1361731" y="34860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4D2D35F3-C42C-25B5-B4DA-C139FB8830BA}"/>
                </a:ext>
              </a:extLst>
            </p:cNvPr>
            <p:cNvSpPr/>
            <p:nvPr/>
          </p:nvSpPr>
          <p:spPr>
            <a:xfrm>
              <a:off x="7021234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49A2A4F-BC9C-CAB8-D67F-D6108AB89728}"/>
                </a:ext>
              </a:extLst>
            </p:cNvPr>
            <p:cNvSpPr/>
            <p:nvPr/>
          </p:nvSpPr>
          <p:spPr>
            <a:xfrm>
              <a:off x="7143244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240FF17-4A93-5AA6-3FD7-DF4217BA7741}"/>
                </a:ext>
              </a:extLst>
            </p:cNvPr>
            <p:cNvSpPr/>
            <p:nvPr/>
          </p:nvSpPr>
          <p:spPr>
            <a:xfrm>
              <a:off x="7265253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66C7816-F4CE-00C2-F59D-F47D17694024}"/>
                </a:ext>
              </a:extLst>
            </p:cNvPr>
            <p:cNvSpPr/>
            <p:nvPr/>
          </p:nvSpPr>
          <p:spPr>
            <a:xfrm>
              <a:off x="6346574" y="4735571"/>
              <a:ext cx="211268" cy="364529"/>
            </a:xfrm>
            <a:custGeom>
              <a:avLst/>
              <a:gdLst>
                <a:gd name="connsiteX0" fmla="*/ 8715 w 211268"/>
                <a:gd name="connsiteY0" fmla="*/ 339884 h 364529"/>
                <a:gd name="connsiteX1" fmla="*/ 33361 w 211268"/>
                <a:gd name="connsiteY1" fmla="*/ 364530 h 364529"/>
                <a:gd name="connsiteX2" fmla="*/ 211268 w 211268"/>
                <a:gd name="connsiteY2" fmla="*/ 186622 h 364529"/>
                <a:gd name="connsiteX3" fmla="*/ 24646 w 211268"/>
                <a:gd name="connsiteY3" fmla="*/ 0 h 364529"/>
                <a:gd name="connsiteX4" fmla="*/ 0 w 211268"/>
                <a:gd name="connsiteY4" fmla="*/ 24646 h 364529"/>
                <a:gd name="connsiteX5" fmla="*/ 161976 w 211268"/>
                <a:gd name="connsiteY5" fmla="*/ 186622 h 364529"/>
                <a:gd name="connsiteX6" fmla="*/ 8715 w 211268"/>
                <a:gd name="connsiteY6" fmla="*/ 339884 h 36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68" h="364529">
                  <a:moveTo>
                    <a:pt x="8715" y="339884"/>
                  </a:moveTo>
                  <a:lnTo>
                    <a:pt x="33361" y="364530"/>
                  </a:lnTo>
                  <a:lnTo>
                    <a:pt x="211268" y="186622"/>
                  </a:lnTo>
                  <a:lnTo>
                    <a:pt x="24646" y="0"/>
                  </a:lnTo>
                  <a:lnTo>
                    <a:pt x="0" y="24646"/>
                  </a:lnTo>
                  <a:lnTo>
                    <a:pt x="161976" y="186622"/>
                  </a:lnTo>
                  <a:lnTo>
                    <a:pt x="8715" y="339884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9F849D8-3E1E-AC28-2003-28B719146664}"/>
                </a:ext>
              </a:extLst>
            </p:cNvPr>
            <p:cNvSpPr/>
            <p:nvPr/>
          </p:nvSpPr>
          <p:spPr>
            <a:xfrm>
              <a:off x="6620346" y="5061633"/>
              <a:ext cx="278878" cy="34859"/>
            </a:xfrm>
            <a:custGeom>
              <a:avLst/>
              <a:gdLst>
                <a:gd name="connsiteX0" fmla="*/ 0 w 278878"/>
                <a:gd name="connsiteY0" fmla="*/ 0 h 34859"/>
                <a:gd name="connsiteX1" fmla="*/ 278879 w 278878"/>
                <a:gd name="connsiteY1" fmla="*/ 0 h 34859"/>
                <a:gd name="connsiteX2" fmla="*/ 278879 w 278878"/>
                <a:gd name="connsiteY2" fmla="*/ 34860 h 34859"/>
                <a:gd name="connsiteX3" fmla="*/ 0 w 278878"/>
                <a:gd name="connsiteY3" fmla="*/ 34860 h 3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878" h="34859">
                  <a:moveTo>
                    <a:pt x="0" y="0"/>
                  </a:moveTo>
                  <a:lnTo>
                    <a:pt x="278879" y="0"/>
                  </a:lnTo>
                  <a:lnTo>
                    <a:pt x="278879" y="34860"/>
                  </a:lnTo>
                  <a:lnTo>
                    <a:pt x="0" y="34860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래픽 14" descr="CMD 터미널 윤곽선">
            <a:extLst>
              <a:ext uri="{FF2B5EF4-FFF2-40B4-BE49-F238E27FC236}">
                <a16:creationId xmlns:a16="http://schemas.microsoft.com/office/drawing/2014/main" id="{C96C3519-A8DA-901E-0823-D613297E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8868" y="4010690"/>
            <a:ext cx="1673273" cy="16732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4578CD-72FE-4D15-1059-3C759734D06E}"/>
              </a:ext>
            </a:extLst>
          </p:cNvPr>
          <p:cNvSpPr txBox="1"/>
          <p:nvPr/>
        </p:nvSpPr>
        <p:spPr>
          <a:xfrm>
            <a:off x="5958009" y="5447774"/>
            <a:ext cx="16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정적인 페이지</a:t>
            </a:r>
            <a:endParaRPr lang="en-US" altLang="ko-KR" dirty="0"/>
          </a:p>
          <a:p>
            <a:pPr algn="ctr"/>
            <a:r>
              <a:rPr lang="en-US" altLang="ko-KR" dirty="0"/>
              <a:t>(HTML)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07DC8-CF2F-8958-25E7-D2B8641331EE}"/>
              </a:ext>
            </a:extLst>
          </p:cNvPr>
          <p:cNvSpPr txBox="1"/>
          <p:nvPr/>
        </p:nvSpPr>
        <p:spPr>
          <a:xfrm>
            <a:off x="9873112" y="3576468"/>
            <a:ext cx="238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동적인 역할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4DD4C-02DF-69FA-A350-1D9676D01F83}"/>
              </a:ext>
            </a:extLst>
          </p:cNvPr>
          <p:cNvSpPr txBox="1"/>
          <p:nvPr/>
        </p:nvSpPr>
        <p:spPr>
          <a:xfrm>
            <a:off x="304611" y="2431061"/>
            <a:ext cx="6096000" cy="4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dirty="0" err="1"/>
              <a:t>웹사이트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제작에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특화된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백엔드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서버</a:t>
            </a:r>
            <a:r>
              <a:rPr lang="en-US" altLang="ko-KR" sz="1800" dirty="0"/>
              <a:t>) </a:t>
            </a:r>
            <a:r>
              <a:rPr lang="ko-KR" altLang="en-US" sz="1800" dirty="0"/>
              <a:t>언어</a:t>
            </a:r>
            <a:endParaRPr lang="en-US" altLang="ko-KR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109BD-3D92-D9F3-7F40-F43A8D91970D}"/>
              </a:ext>
            </a:extLst>
          </p:cNvPr>
          <p:cNvSpPr txBox="1"/>
          <p:nvPr/>
        </p:nvSpPr>
        <p:spPr>
          <a:xfrm>
            <a:off x="9598868" y="5447773"/>
            <a:ext cx="16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정적인 페이지</a:t>
            </a:r>
            <a:endParaRPr lang="en-US" altLang="ko-KR" dirty="0"/>
          </a:p>
          <a:p>
            <a:pPr algn="ctr"/>
            <a:r>
              <a:rPr lang="en-US" altLang="ko-KR" dirty="0"/>
              <a:t>(HTML)</a:t>
            </a:r>
          </a:p>
        </p:txBody>
      </p:sp>
      <p:pic>
        <p:nvPicPr>
          <p:cNvPr id="27" name="내용 개체 틀 3" descr="원, 로고, 폰트, 상징이(가) 표시된 사진&#10;&#10;자동 생성된 설명">
            <a:extLst>
              <a:ext uri="{FF2B5EF4-FFF2-40B4-BE49-F238E27FC236}">
                <a16:creationId xmlns:a16="http://schemas.microsoft.com/office/drawing/2014/main" id="{8D755970-657F-BE54-027B-6AF955F1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67" y="2498883"/>
            <a:ext cx="771384" cy="416548"/>
          </a:xfrm>
          <a:prstGeom prst="rect">
            <a:avLst/>
          </a:prstGeom>
        </p:spPr>
      </p:pic>
      <p:pic>
        <p:nvPicPr>
          <p:cNvPr id="5" name="그림 4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9E9E4E8-4E4A-F3CD-2B2F-10D93224B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</a:blip>
          <a:srcRect b="42375"/>
          <a:stretch/>
        </p:blipFill>
        <p:spPr>
          <a:xfrm>
            <a:off x="9718854" y="3921747"/>
            <a:ext cx="2684400" cy="8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4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Music LM: Diese Google-KI komponiert dir komplette Musikstücke">
            <a:extLst>
              <a:ext uri="{FF2B5EF4-FFF2-40B4-BE49-F238E27FC236}">
                <a16:creationId xmlns:a16="http://schemas.microsoft.com/office/drawing/2014/main" id="{E1B042C7-7276-9C5C-5F44-296E7A05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0015" y="-4891722"/>
            <a:ext cx="21764978" cy="122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0FED4D-E038-2F2F-05A4-AE832A650A6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28575">
                <a:srgbClr val="292929">
                  <a:alpha val="96000"/>
                </a:srgbClr>
              </a:gs>
              <a:gs pos="0">
                <a:schemeClr val="tx1">
                  <a:alpha val="98000"/>
                </a:schemeClr>
              </a:gs>
              <a:gs pos="53000">
                <a:schemeClr val="tx1">
                  <a:lumMod val="75000"/>
                  <a:lumOff val="25000"/>
                  <a:alpha val="62000"/>
                </a:schemeClr>
              </a:gs>
              <a:gs pos="97143">
                <a:schemeClr val="bg1"/>
              </a:gs>
              <a:gs pos="79000">
                <a:schemeClr val="bg1">
                  <a:lumMod val="65000"/>
                  <a:alpha val="8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D8CCF1-D8D9-9C57-52C9-856A6B33CA21}"/>
              </a:ext>
            </a:extLst>
          </p:cNvPr>
          <p:cNvSpPr/>
          <p:nvPr/>
        </p:nvSpPr>
        <p:spPr>
          <a:xfrm>
            <a:off x="1964696" y="-1"/>
            <a:ext cx="318977" cy="6858001"/>
          </a:xfrm>
          <a:prstGeom prst="rect">
            <a:avLst/>
          </a:prstGeom>
          <a:solidFill>
            <a:srgbClr val="D25D10">
              <a:alpha val="55000"/>
            </a:srgbClr>
          </a:solidFill>
          <a:ln>
            <a:noFill/>
          </a:ln>
          <a:effectLst>
            <a:softEdge rad="50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F94351-D66F-D1C2-F951-FCE1289BEC62}"/>
              </a:ext>
            </a:extLst>
          </p:cNvPr>
          <p:cNvSpPr/>
          <p:nvPr/>
        </p:nvSpPr>
        <p:spPr>
          <a:xfrm rot="16200000">
            <a:off x="5936511" y="-1310094"/>
            <a:ext cx="318977" cy="12192000"/>
          </a:xfrm>
          <a:prstGeom prst="rect">
            <a:avLst/>
          </a:prstGeom>
          <a:solidFill>
            <a:schemeClr val="accent4"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F817D4-28B5-619B-9FFB-967149C0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341" y="1229678"/>
            <a:ext cx="4396180" cy="1325563"/>
          </a:xfrm>
          <a:noFill/>
        </p:spPr>
        <p:txBody>
          <a:bodyPr>
            <a:noAutofit/>
          </a:bodyPr>
          <a:lstStyle/>
          <a:p>
            <a:r>
              <a:rPr lang="en-US" altLang="ko-KR" sz="72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CONTENT</a:t>
            </a:r>
            <a:endParaRPr lang="ko-KR" altLang="en-US" sz="72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FEC39-A937-D461-68B8-B1455F7A6C3E}"/>
              </a:ext>
            </a:extLst>
          </p:cNvPr>
          <p:cNvSpPr txBox="1"/>
          <p:nvPr/>
        </p:nvSpPr>
        <p:spPr>
          <a:xfrm>
            <a:off x="1520874" y="3983272"/>
            <a:ext cx="4175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</a:rPr>
              <a:t> 소개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310B1-D0D4-88E7-D976-2D68984420FA}"/>
              </a:ext>
            </a:extLst>
          </p:cNvPr>
          <p:cNvSpPr txBox="1"/>
          <p:nvPr/>
        </p:nvSpPr>
        <p:spPr>
          <a:xfrm>
            <a:off x="8255679" y="3922078"/>
            <a:ext cx="4175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3600" dirty="0"/>
              <a:t>WEB </a:t>
            </a:r>
            <a:r>
              <a:rPr lang="ko-KR" altLang="en-US" sz="3600" dirty="0"/>
              <a:t>제작</a:t>
            </a:r>
            <a:endParaRPr lang="en-US" altLang="ko-K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5AD60-5F5A-6F57-0BB1-0C3C5A3E74AE}"/>
              </a:ext>
            </a:extLst>
          </p:cNvPr>
          <p:cNvSpPr txBox="1"/>
          <p:nvPr/>
        </p:nvSpPr>
        <p:spPr>
          <a:xfrm>
            <a:off x="2124184" y="1626810"/>
            <a:ext cx="3537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</a:rPr>
              <a:t>프로젝트 소개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AB902-C8F2-BD11-4873-4AF5D96F08DC}"/>
              </a:ext>
            </a:extLst>
          </p:cNvPr>
          <p:cNvSpPr txBox="1"/>
          <p:nvPr/>
        </p:nvSpPr>
        <p:spPr>
          <a:xfrm>
            <a:off x="9422104" y="5003403"/>
            <a:ext cx="199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Firebase</a:t>
            </a:r>
          </a:p>
          <a:p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/>
              <a:t>Flask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643B-0FD8-ED57-F126-708155B8B1BA}"/>
              </a:ext>
            </a:extLst>
          </p:cNvPr>
          <p:cNvSpPr txBox="1"/>
          <p:nvPr/>
        </p:nvSpPr>
        <p:spPr>
          <a:xfrm>
            <a:off x="2399687" y="5093475"/>
            <a:ext cx="32964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KoBERT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일기기반 노래추천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16A117-C064-1C07-C516-4AB9C09AE5C0}"/>
              </a:ext>
            </a:extLst>
          </p:cNvPr>
          <p:cNvSpPr/>
          <p:nvPr/>
        </p:nvSpPr>
        <p:spPr>
          <a:xfrm>
            <a:off x="2026985" y="1813611"/>
            <a:ext cx="194568" cy="194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34F4E4-09B6-296B-EFD6-1719032570E9}"/>
              </a:ext>
            </a:extLst>
          </p:cNvPr>
          <p:cNvSpPr/>
          <p:nvPr/>
        </p:nvSpPr>
        <p:spPr>
          <a:xfrm>
            <a:off x="9528540" y="4671454"/>
            <a:ext cx="194568" cy="194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31485-7DAA-8B2D-8E28-5E3A83950912}"/>
              </a:ext>
            </a:extLst>
          </p:cNvPr>
          <p:cNvSpPr/>
          <p:nvPr/>
        </p:nvSpPr>
        <p:spPr>
          <a:xfrm>
            <a:off x="1935864" y="4597586"/>
            <a:ext cx="376640" cy="3766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7281B39-F585-2444-B627-6DD9A4B8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9" b="3390"/>
          <a:stretch/>
        </p:blipFill>
        <p:spPr>
          <a:xfrm>
            <a:off x="584465" y="2644129"/>
            <a:ext cx="4000680" cy="1228446"/>
          </a:xfrm>
        </p:spPr>
      </p:pic>
      <p:pic>
        <p:nvPicPr>
          <p:cNvPr id="5" name="그림 4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E49DFA48-61F4-A197-FDD0-4216E47D6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0" y="4186161"/>
            <a:ext cx="4325482" cy="904154"/>
          </a:xfrm>
          <a:prstGeom prst="rect">
            <a:avLst/>
          </a:prstGeom>
        </p:spPr>
      </p:pic>
      <p:pic>
        <p:nvPicPr>
          <p:cNvPr id="6" name="그림 5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F4DEC89-1755-82C6-A968-5382CBF9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871" y="2561508"/>
            <a:ext cx="2684400" cy="13936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CC72A4-212A-7C12-9801-8F3D2398BD20}"/>
              </a:ext>
            </a:extLst>
          </p:cNvPr>
          <p:cNvGrpSpPr/>
          <p:nvPr/>
        </p:nvGrpSpPr>
        <p:grpSpPr>
          <a:xfrm>
            <a:off x="5775372" y="1119462"/>
            <a:ext cx="2868086" cy="2309538"/>
            <a:chOff x="7673002" y="3926032"/>
            <a:chExt cx="2868086" cy="2309538"/>
          </a:xfrm>
        </p:grpSpPr>
        <p:pic>
          <p:nvPicPr>
            <p:cNvPr id="2" name="내용 개체 틀 3" descr="텍스트, 스크린샷, 도표, 번호이(가) 표시된 사진&#10;&#10;자동 생성된 설명">
              <a:extLst>
                <a:ext uri="{FF2B5EF4-FFF2-40B4-BE49-F238E27FC236}">
                  <a16:creationId xmlns:a16="http://schemas.microsoft.com/office/drawing/2014/main" id="{3C94230D-3A6F-F17E-BD14-75986FC85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9" t="33772" r="82659" b="19312"/>
            <a:stretch/>
          </p:blipFill>
          <p:spPr>
            <a:xfrm>
              <a:off x="7673002" y="3926032"/>
              <a:ext cx="657039" cy="2309092"/>
            </a:xfrm>
            <a:prstGeom prst="rect">
              <a:avLst/>
            </a:prstGeom>
          </p:spPr>
        </p:pic>
        <p:pic>
          <p:nvPicPr>
            <p:cNvPr id="7" name="내용 개체 틀 3" descr="텍스트, 스크린샷, 도표, 번호이(가) 표시된 사진&#10;&#10;자동 생성된 설명">
              <a:extLst>
                <a:ext uri="{FF2B5EF4-FFF2-40B4-BE49-F238E27FC236}">
                  <a16:creationId xmlns:a16="http://schemas.microsoft.com/office/drawing/2014/main" id="{7EF5AA42-5546-FD94-5556-C803F4ABD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88" t="33772" r="47846" b="19312"/>
            <a:stretch/>
          </p:blipFill>
          <p:spPr>
            <a:xfrm>
              <a:off x="8330041" y="3926478"/>
              <a:ext cx="2211047" cy="2309092"/>
            </a:xfrm>
            <a:prstGeom prst="rect">
              <a:avLst/>
            </a:prstGeom>
          </p:spPr>
        </p:pic>
      </p:grpSp>
      <p:pic>
        <p:nvPicPr>
          <p:cNvPr id="9" name="그림 8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6C2BF0C8-E0E1-FCAD-EE95-75CFA2CF2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45"/>
          <a:stretch/>
        </p:blipFill>
        <p:spPr>
          <a:xfrm>
            <a:off x="5775372" y="3996275"/>
            <a:ext cx="5736172" cy="20407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2927D2-7DFD-0E60-0C76-7B41C4E120CE}"/>
              </a:ext>
            </a:extLst>
          </p:cNvPr>
          <p:cNvSpPr/>
          <p:nvPr/>
        </p:nvSpPr>
        <p:spPr>
          <a:xfrm>
            <a:off x="6927273" y="4638238"/>
            <a:ext cx="1985818" cy="9959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E125B-E4E9-1F5E-BE36-16183A052A6D}"/>
              </a:ext>
            </a:extLst>
          </p:cNvPr>
          <p:cNvSpPr/>
          <p:nvPr/>
        </p:nvSpPr>
        <p:spPr>
          <a:xfrm>
            <a:off x="6293858" y="1626677"/>
            <a:ext cx="1985819" cy="180187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E8989F-62B2-7587-F3BE-4DF4DC988C56}"/>
              </a:ext>
            </a:extLst>
          </p:cNvPr>
          <p:cNvCxnSpPr>
            <a:cxnSpLocks/>
          </p:cNvCxnSpPr>
          <p:nvPr/>
        </p:nvCxnSpPr>
        <p:spPr>
          <a:xfrm flipV="1">
            <a:off x="2456873" y="1626677"/>
            <a:ext cx="3836985" cy="148125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1E5F29-D04A-B91C-A435-9FE8E4F4A66E}"/>
              </a:ext>
            </a:extLst>
          </p:cNvPr>
          <p:cNvCxnSpPr>
            <a:cxnSpLocks/>
          </p:cNvCxnSpPr>
          <p:nvPr/>
        </p:nvCxnSpPr>
        <p:spPr>
          <a:xfrm flipV="1">
            <a:off x="2456873" y="3428554"/>
            <a:ext cx="3836985" cy="370121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190470-1553-10CD-4C26-7F8A6C1835EF}"/>
              </a:ext>
            </a:extLst>
          </p:cNvPr>
          <p:cNvCxnSpPr>
            <a:cxnSpLocks/>
          </p:cNvCxnSpPr>
          <p:nvPr/>
        </p:nvCxnSpPr>
        <p:spPr>
          <a:xfrm>
            <a:off x="2831709" y="4299905"/>
            <a:ext cx="4095564" cy="338333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D3B2C33-EBF5-B50C-D0ED-4313DEC346B3}"/>
              </a:ext>
            </a:extLst>
          </p:cNvPr>
          <p:cNvCxnSpPr>
            <a:cxnSpLocks/>
          </p:cNvCxnSpPr>
          <p:nvPr/>
        </p:nvCxnSpPr>
        <p:spPr>
          <a:xfrm>
            <a:off x="2847491" y="4976571"/>
            <a:ext cx="4079782" cy="657611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103FB4-17B6-9334-15D7-E2BACDA6EC1B}"/>
              </a:ext>
            </a:extLst>
          </p:cNvPr>
          <p:cNvSpPr/>
          <p:nvPr/>
        </p:nvSpPr>
        <p:spPr>
          <a:xfrm>
            <a:off x="878824" y="3114968"/>
            <a:ext cx="1578049" cy="6766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7BF0D1-1A27-D147-04AF-4534AF2ECB7F}"/>
              </a:ext>
            </a:extLst>
          </p:cNvPr>
          <p:cNvSpPr/>
          <p:nvPr/>
        </p:nvSpPr>
        <p:spPr>
          <a:xfrm>
            <a:off x="713839" y="4299905"/>
            <a:ext cx="2133652" cy="6766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83F59B5-BD78-45B9-ECEC-438A9553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2" y="873242"/>
            <a:ext cx="4566711" cy="1023645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PHP</a:t>
            </a:r>
            <a:r>
              <a:rPr lang="ko-KR" altLang="en-US" sz="4400" dirty="0"/>
              <a:t>활용 일기저장 페이지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08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78645C-AF5C-0D10-4190-77E9F3E7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156"/>
          <a:stretch/>
        </p:blipFill>
        <p:spPr>
          <a:xfrm>
            <a:off x="2432665" y="636093"/>
            <a:ext cx="7326670" cy="776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6244D-8E59-5DBA-1FAA-776D5C5EA03F}"/>
              </a:ext>
            </a:extLst>
          </p:cNvPr>
          <p:cNvSpPr txBox="1"/>
          <p:nvPr/>
        </p:nvSpPr>
        <p:spPr>
          <a:xfrm>
            <a:off x="10011604" y="2118669"/>
            <a:ext cx="149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배포</a:t>
            </a:r>
          </a:p>
        </p:txBody>
      </p:sp>
      <p:pic>
        <p:nvPicPr>
          <p:cNvPr id="2052" name="Picture 4" descr="Pytorch, 로고 아이콘 에 Vector Logo">
            <a:extLst>
              <a:ext uri="{FF2B5EF4-FFF2-40B4-BE49-F238E27FC236}">
                <a16:creationId xmlns:a16="http://schemas.microsoft.com/office/drawing/2014/main" id="{3425BA18-1BEB-9FC8-FF58-537E0FB1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9" y="1903354"/>
            <a:ext cx="3994210" cy="19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8F1976BA-4C54-BCA4-1CE2-A0621802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84" y="2396609"/>
            <a:ext cx="3555842" cy="13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D743E6-705C-BE6C-30F1-E467E775F6E4}"/>
              </a:ext>
            </a:extLst>
          </p:cNvPr>
          <p:cNvCxnSpPr>
            <a:cxnSpLocks/>
          </p:cNvCxnSpPr>
          <p:nvPr/>
        </p:nvCxnSpPr>
        <p:spPr>
          <a:xfrm>
            <a:off x="8498315" y="1411819"/>
            <a:ext cx="540920" cy="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B598B3-1D55-7E7C-3E46-FFB745E352D5}"/>
              </a:ext>
            </a:extLst>
          </p:cNvPr>
          <p:cNvGrpSpPr/>
          <p:nvPr/>
        </p:nvGrpSpPr>
        <p:grpSpPr>
          <a:xfrm>
            <a:off x="7525946" y="4766267"/>
            <a:ext cx="3379859" cy="1909241"/>
            <a:chOff x="1137684" y="3382176"/>
            <a:chExt cx="3379859" cy="19092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A606F5-BA72-6244-C75C-1794DC7A1833}"/>
                </a:ext>
              </a:extLst>
            </p:cNvPr>
            <p:cNvSpPr/>
            <p:nvPr/>
          </p:nvSpPr>
          <p:spPr>
            <a:xfrm>
              <a:off x="1137684" y="3382176"/>
              <a:ext cx="2485658" cy="19092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14001-CEE8-3ECE-2AB1-09C3CDCB760F}"/>
                </a:ext>
              </a:extLst>
            </p:cNvPr>
            <p:cNvSpPr txBox="1"/>
            <p:nvPr/>
          </p:nvSpPr>
          <p:spPr>
            <a:xfrm>
              <a:off x="1137684" y="3675076"/>
              <a:ext cx="33798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Front-end</a:t>
              </a:r>
            </a:p>
            <a:p>
              <a:r>
                <a:rPr lang="en-US" altLang="ko-KR" sz="4000" dirty="0"/>
                <a:t>:HTML</a:t>
              </a:r>
              <a:endParaRPr lang="ko-KR" altLang="en-US" sz="4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30D9F0-24A6-97F1-5A86-0BDE52392901}"/>
              </a:ext>
            </a:extLst>
          </p:cNvPr>
          <p:cNvSpPr txBox="1"/>
          <p:nvPr/>
        </p:nvSpPr>
        <p:spPr>
          <a:xfrm>
            <a:off x="1040269" y="3475231"/>
            <a:ext cx="220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model</a:t>
            </a:r>
            <a:endParaRPr lang="ko-KR" altLang="en-US" sz="40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97A145-934D-59A8-67DF-ABF7DE840D15}"/>
              </a:ext>
            </a:extLst>
          </p:cNvPr>
          <p:cNvCxnSpPr>
            <a:cxnSpLocks/>
          </p:cNvCxnSpPr>
          <p:nvPr/>
        </p:nvCxnSpPr>
        <p:spPr>
          <a:xfrm>
            <a:off x="5405978" y="3186115"/>
            <a:ext cx="9671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8F39CE-6155-273D-EA41-0EB1FEF1115F}"/>
              </a:ext>
            </a:extLst>
          </p:cNvPr>
          <p:cNvCxnSpPr>
            <a:cxnSpLocks/>
          </p:cNvCxnSpPr>
          <p:nvPr/>
        </p:nvCxnSpPr>
        <p:spPr>
          <a:xfrm flipH="1">
            <a:off x="5365383" y="2890700"/>
            <a:ext cx="922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F2EF36-327C-8B5A-C6A7-4B85DD84DA08}"/>
              </a:ext>
            </a:extLst>
          </p:cNvPr>
          <p:cNvCxnSpPr>
            <a:cxnSpLocks/>
          </p:cNvCxnSpPr>
          <p:nvPr/>
        </p:nvCxnSpPr>
        <p:spPr>
          <a:xfrm>
            <a:off x="8560493" y="3789313"/>
            <a:ext cx="0" cy="827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409886-194C-C578-09DB-0A7FE20FB122}"/>
              </a:ext>
            </a:extLst>
          </p:cNvPr>
          <p:cNvCxnSpPr>
            <a:cxnSpLocks/>
          </p:cNvCxnSpPr>
          <p:nvPr/>
        </p:nvCxnSpPr>
        <p:spPr>
          <a:xfrm flipV="1">
            <a:off x="8856271" y="3789313"/>
            <a:ext cx="0" cy="827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689967-2EDF-485B-1F05-620A50A18A9E}"/>
              </a:ext>
            </a:extLst>
          </p:cNvPr>
          <p:cNvCxnSpPr>
            <a:cxnSpLocks/>
          </p:cNvCxnSpPr>
          <p:nvPr/>
        </p:nvCxnSpPr>
        <p:spPr>
          <a:xfrm>
            <a:off x="3526971" y="1457325"/>
            <a:ext cx="0" cy="101528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80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E6E67C-BF0A-3A36-7F6B-861538642530}"/>
              </a:ext>
            </a:extLst>
          </p:cNvPr>
          <p:cNvSpPr/>
          <p:nvPr/>
        </p:nvSpPr>
        <p:spPr>
          <a:xfrm>
            <a:off x="1164427" y="4078667"/>
            <a:ext cx="115027" cy="2308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3F537AE2-3C71-3EAB-09F5-3AC6145C6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74" y="1144972"/>
            <a:ext cx="5242200" cy="20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5A61B-BEF3-1F3A-E186-5A79B3BE9DA6}"/>
              </a:ext>
            </a:extLst>
          </p:cNvPr>
          <p:cNvSpPr txBox="1"/>
          <p:nvPr/>
        </p:nvSpPr>
        <p:spPr>
          <a:xfrm>
            <a:off x="973274" y="3380914"/>
            <a:ext cx="748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파이썬 기반의 웹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01013-84AF-FA1C-EA2F-2F216238AEBC}"/>
              </a:ext>
            </a:extLst>
          </p:cNvPr>
          <p:cNvSpPr txBox="1"/>
          <p:nvPr/>
        </p:nvSpPr>
        <p:spPr>
          <a:xfrm>
            <a:off x="1279454" y="4025327"/>
            <a:ext cx="4584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프레임워크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framework)?</a:t>
            </a:r>
          </a:p>
          <a:p>
            <a:endParaRPr lang="en-US" altLang="ko-KR" sz="2400" dirty="0"/>
          </a:p>
          <a:p>
            <a:r>
              <a:rPr lang="ko-KR" altLang="en-US" sz="2400" dirty="0"/>
              <a:t>웹 제작 시 만들고자 하는 필요한 다양한 설정이나 기능들을 쉽고 간편하게 다룰 수 있도록 해주는 것</a:t>
            </a:r>
          </a:p>
        </p:txBody>
      </p:sp>
      <p:pic>
        <p:nvPicPr>
          <p:cNvPr id="6" name="그래픽 5" descr="서적 윤곽선">
            <a:extLst>
              <a:ext uri="{FF2B5EF4-FFF2-40B4-BE49-F238E27FC236}">
                <a16:creationId xmlns:a16="http://schemas.microsoft.com/office/drawing/2014/main" id="{7523D3EE-2EAE-A2BD-7208-7E0E5DB3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4908" y="5391520"/>
            <a:ext cx="914400" cy="914400"/>
          </a:xfrm>
          <a:prstGeom prst="rect">
            <a:avLst/>
          </a:prstGeom>
        </p:spPr>
      </p:pic>
      <p:pic>
        <p:nvPicPr>
          <p:cNvPr id="10" name="그래픽 9" descr="월 단위 달력 윤곽선">
            <a:extLst>
              <a:ext uri="{FF2B5EF4-FFF2-40B4-BE49-F238E27FC236}">
                <a16:creationId xmlns:a16="http://schemas.microsoft.com/office/drawing/2014/main" id="{3DE095AB-4C7B-3638-0475-AB9F3A626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2108" y="4299783"/>
            <a:ext cx="914400" cy="914400"/>
          </a:xfrm>
          <a:prstGeom prst="rect">
            <a:avLst/>
          </a:prstGeom>
        </p:spPr>
      </p:pic>
      <p:pic>
        <p:nvPicPr>
          <p:cNvPr id="12" name="그래픽 11" descr="스톱워치 윤곽선">
            <a:extLst>
              <a:ext uri="{FF2B5EF4-FFF2-40B4-BE49-F238E27FC236}">
                <a16:creationId xmlns:a16="http://schemas.microsoft.com/office/drawing/2014/main" id="{2C54E637-D8CB-1C60-8F5F-564294E8D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7600" y="516068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7B35F1-DEB6-CDB8-8E0F-87958DC40927}"/>
              </a:ext>
            </a:extLst>
          </p:cNvPr>
          <p:cNvSpPr txBox="1"/>
          <p:nvPr/>
        </p:nvSpPr>
        <p:spPr>
          <a:xfrm>
            <a:off x="10472108" y="6488668"/>
            <a:ext cx="216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실패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078606-EBDA-1183-2843-C0A200509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5956" y="1295120"/>
            <a:ext cx="4795058" cy="2618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E0284-3BBC-D49C-1DC2-A2F41C4D98F6}"/>
              </a:ext>
            </a:extLst>
          </p:cNvPr>
          <p:cNvSpPr txBox="1"/>
          <p:nvPr/>
        </p:nvSpPr>
        <p:spPr>
          <a:xfrm>
            <a:off x="6995956" y="3380914"/>
            <a:ext cx="2344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↳</a:t>
            </a:r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로그인 페이지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회원가입 페이지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 err="1"/>
              <a:t>일기저장할</a:t>
            </a:r>
            <a:r>
              <a:rPr lang="ko-KR" altLang="en-US" dirty="0"/>
              <a:t> 게시판 형태의 페이지 모두 연동까지는 완료</a:t>
            </a:r>
            <a:r>
              <a:rPr lang="en-US" altLang="ko-KR" dirty="0"/>
              <a:t>(html</a:t>
            </a:r>
            <a:r>
              <a:rPr lang="ko-KR" altLang="en-US" dirty="0"/>
              <a:t>로 작성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2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40C38-36CC-363B-23FB-0457EB98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819" y="4016622"/>
            <a:ext cx="4504295" cy="1325563"/>
          </a:xfrm>
        </p:spPr>
        <p:txBody>
          <a:bodyPr/>
          <a:lstStyle/>
          <a:p>
            <a:pPr algn="ctr"/>
            <a:r>
              <a:rPr lang="ko-KR" altLang="en-US" dirty="0"/>
              <a:t>배포 실패 분석 및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pic>
        <p:nvPicPr>
          <p:cNvPr id="11" name="그래픽 10" descr="분실 단색으로 채워진">
            <a:extLst>
              <a:ext uri="{FF2B5EF4-FFF2-40B4-BE49-F238E27FC236}">
                <a16:creationId xmlns:a16="http://schemas.microsoft.com/office/drawing/2014/main" id="{3D2E2B33-55F9-9068-F1BA-5AD6030B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002" y="247210"/>
            <a:ext cx="1689996" cy="1689996"/>
          </a:xfrm>
          <a:prstGeom prst="rect">
            <a:avLst/>
          </a:prstGeom>
        </p:spPr>
      </p:pic>
      <p:pic>
        <p:nvPicPr>
          <p:cNvPr id="13" name="그래픽 12" descr="건배 윤곽선">
            <a:extLst>
              <a:ext uri="{FF2B5EF4-FFF2-40B4-BE49-F238E27FC236}">
                <a16:creationId xmlns:a16="http://schemas.microsoft.com/office/drawing/2014/main" id="{87B01828-8892-71DE-9090-7A602D0D3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2272" y="247210"/>
            <a:ext cx="1689996" cy="1689996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1E1201AC-49EE-457D-B896-AE0A46BD3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4546" y="635008"/>
            <a:ext cx="914400" cy="914400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F00D3282-958C-5C78-32E7-4C34B56B6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054" y="63500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9AB2F9-B3B7-0814-1FD6-6C874E5CACFD}"/>
              </a:ext>
            </a:extLst>
          </p:cNvPr>
          <p:cNvSpPr txBox="1"/>
          <p:nvPr/>
        </p:nvSpPr>
        <p:spPr>
          <a:xfrm>
            <a:off x="247679" y="2076974"/>
            <a:ext cx="383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뒤늦은 합류 및 주제 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7F0AC-A3CC-9C1D-E9E9-236D6DAC117F}"/>
              </a:ext>
            </a:extLst>
          </p:cNvPr>
          <p:cNvSpPr txBox="1"/>
          <p:nvPr/>
        </p:nvSpPr>
        <p:spPr>
          <a:xfrm>
            <a:off x="5251001" y="2082141"/>
            <a:ext cx="230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당장의 구현에 급급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485FE-D662-B208-885A-E553829EB690}"/>
              </a:ext>
            </a:extLst>
          </p:cNvPr>
          <p:cNvSpPr txBox="1"/>
          <p:nvPr/>
        </p:nvSpPr>
        <p:spPr>
          <a:xfrm>
            <a:off x="8835967" y="2076974"/>
            <a:ext cx="335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것 구현 시간 부족</a:t>
            </a:r>
          </a:p>
        </p:txBody>
      </p:sp>
      <p:pic>
        <p:nvPicPr>
          <p:cNvPr id="6" name="그래픽 5" descr="모래 시계 30% 윤곽선">
            <a:extLst>
              <a:ext uri="{FF2B5EF4-FFF2-40B4-BE49-F238E27FC236}">
                <a16:creationId xmlns:a16="http://schemas.microsoft.com/office/drawing/2014/main" id="{16D6B10F-7541-FA25-4E59-D5579E55F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9732" y="251115"/>
            <a:ext cx="1688400" cy="1688400"/>
          </a:xfrm>
          <a:prstGeom prst="rect">
            <a:avLst/>
          </a:prstGeom>
        </p:spPr>
      </p:pic>
      <p:pic>
        <p:nvPicPr>
          <p:cNvPr id="4" name="그래픽 3" descr="불 켜기 윤곽선">
            <a:extLst>
              <a:ext uri="{FF2B5EF4-FFF2-40B4-BE49-F238E27FC236}">
                <a16:creationId xmlns:a16="http://schemas.microsoft.com/office/drawing/2014/main" id="{A7BA237C-AC4A-309D-927B-441B0E171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14903" y="3429000"/>
            <a:ext cx="880900" cy="880900"/>
          </a:xfrm>
          <a:prstGeom prst="rect">
            <a:avLst/>
          </a:prstGeom>
        </p:spPr>
      </p:pic>
      <p:pic>
        <p:nvPicPr>
          <p:cNvPr id="9" name="그래픽 8" descr="보물 지도 윤곽선">
            <a:extLst>
              <a:ext uri="{FF2B5EF4-FFF2-40B4-BE49-F238E27FC236}">
                <a16:creationId xmlns:a16="http://schemas.microsoft.com/office/drawing/2014/main" id="{10106C72-E5D8-68F8-7A2D-BCB88284B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4546" y="3457659"/>
            <a:ext cx="1897738" cy="1897738"/>
          </a:xfrm>
          <a:prstGeom prst="rect">
            <a:avLst/>
          </a:prstGeom>
        </p:spPr>
      </p:pic>
      <p:pic>
        <p:nvPicPr>
          <p:cNvPr id="12" name="그래픽 11" descr="위층 윤곽선">
            <a:extLst>
              <a:ext uri="{FF2B5EF4-FFF2-40B4-BE49-F238E27FC236}">
                <a16:creationId xmlns:a16="http://schemas.microsoft.com/office/drawing/2014/main" id="{58EAA8CB-FFE2-EF48-FE27-04CE3321BE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49390" y="4679404"/>
            <a:ext cx="1897738" cy="1897738"/>
          </a:xfrm>
          <a:prstGeom prst="rect">
            <a:avLst/>
          </a:prstGeom>
        </p:spPr>
      </p:pic>
      <p:pic>
        <p:nvPicPr>
          <p:cNvPr id="15" name="그래픽 14" descr="하이킹 윤곽선">
            <a:extLst>
              <a:ext uri="{FF2B5EF4-FFF2-40B4-BE49-F238E27FC236}">
                <a16:creationId xmlns:a16="http://schemas.microsoft.com/office/drawing/2014/main" id="{B072D376-62C2-5215-D994-14C1D87171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52869" y="5292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18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E501-B4BF-DF6E-7392-BD353554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69"/>
            <a:ext cx="10515600" cy="1325563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6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3678F-2521-2DF8-D04B-27619172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78" y="1613780"/>
            <a:ext cx="10515600" cy="1325563"/>
          </a:xfrm>
        </p:spPr>
        <p:txBody>
          <a:bodyPr>
            <a:normAutofit/>
          </a:bodyPr>
          <a:lstStyle/>
          <a:p>
            <a:endParaRPr lang="ko-KR" sz="1200">
              <a:solidFill>
                <a:srgbClr val="1F2328"/>
              </a:solidFill>
            </a:endParaRPr>
          </a:p>
          <a:p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FBF607-9198-3023-76A5-AEBFA2BF6B15}"/>
              </a:ext>
            </a:extLst>
          </p:cNvPr>
          <p:cNvGrpSpPr/>
          <p:nvPr/>
        </p:nvGrpSpPr>
        <p:grpSpPr>
          <a:xfrm>
            <a:off x="1063581" y="1685100"/>
            <a:ext cx="3077645" cy="1485598"/>
            <a:chOff x="1205597" y="1129036"/>
            <a:chExt cx="3077645" cy="1485598"/>
          </a:xfrm>
        </p:grpSpPr>
        <p:pic>
          <p:nvPicPr>
            <p:cNvPr id="5" name="그래픽 4" descr="배지 6 윤곽선">
              <a:extLst>
                <a:ext uri="{FF2B5EF4-FFF2-40B4-BE49-F238E27FC236}">
                  <a16:creationId xmlns:a16="http://schemas.microsoft.com/office/drawing/2014/main" id="{652F12FE-CC54-CAC9-0885-CE8C198E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8188" y="1129036"/>
              <a:ext cx="1485598" cy="148559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92E95-4405-C2A3-F8C3-8B9D36ACADD2}"/>
                </a:ext>
              </a:extLst>
            </p:cNvPr>
            <p:cNvSpPr txBox="1"/>
            <p:nvPr/>
          </p:nvSpPr>
          <p:spPr>
            <a:xfrm>
              <a:off x="1205597" y="2061019"/>
              <a:ext cx="3077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ko-KR" sz="1800">
                  <a:solidFill>
                    <a:srgbClr val="1F2328"/>
                  </a:solidFill>
                  <a:latin typeface="D2Coding ligature"/>
                </a:rPr>
                <a:t>참여 인원</a:t>
              </a:r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             </a:t>
              </a:r>
              <a:r>
                <a:rPr lang="ko-KR" altLang="en-US" sz="1800">
                  <a:solidFill>
                    <a:srgbClr val="1F2328"/>
                  </a:solidFill>
                  <a:latin typeface="D2Coding ligature"/>
                </a:rPr>
                <a:t>명</a:t>
              </a:r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9A9898-D0E7-D4A0-1343-BFD192E22D08}"/>
              </a:ext>
            </a:extLst>
          </p:cNvPr>
          <p:cNvGrpSpPr/>
          <p:nvPr/>
        </p:nvGrpSpPr>
        <p:grpSpPr>
          <a:xfrm>
            <a:off x="831472" y="3429000"/>
            <a:ext cx="3486759" cy="1887985"/>
            <a:chOff x="0" y="2557024"/>
            <a:chExt cx="3486759" cy="1887985"/>
          </a:xfrm>
        </p:grpSpPr>
        <p:pic>
          <p:nvPicPr>
            <p:cNvPr id="7" name="그래픽 6" descr="배지 7 단색으로 채워진">
              <a:extLst>
                <a:ext uri="{FF2B5EF4-FFF2-40B4-BE49-F238E27FC236}">
                  <a16:creationId xmlns:a16="http://schemas.microsoft.com/office/drawing/2014/main" id="{1826E72D-0DD4-186C-23A6-5B67374E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6754" y="2557024"/>
              <a:ext cx="1485598" cy="148559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3012F1-2959-051C-CAC0-CC806260DA5F}"/>
                </a:ext>
              </a:extLst>
            </p:cNvPr>
            <p:cNvSpPr txBox="1"/>
            <p:nvPr/>
          </p:nvSpPr>
          <p:spPr>
            <a:xfrm>
              <a:off x="0" y="3521679"/>
              <a:ext cx="348675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>
                  <a:solidFill>
                    <a:srgbClr val="1F2328"/>
                  </a:solidFill>
                  <a:latin typeface="D2Coding ligature"/>
                </a:rPr>
                <a:t>참여 기간 약            주</a:t>
              </a:r>
              <a:endParaRPr lang="en-US" altLang="ko-KR" sz="1800">
                <a:solidFill>
                  <a:srgbClr val="1F2328"/>
                </a:solidFill>
                <a:latin typeface="D2Coding ligature"/>
              </a:endParaRPr>
            </a:p>
            <a:p>
              <a:endParaRPr lang="en-US" altLang="ko-KR" sz="1800">
                <a:solidFill>
                  <a:srgbClr val="1F2328"/>
                </a:solidFill>
                <a:latin typeface="D2Coding ligature"/>
              </a:endParaRPr>
            </a:p>
            <a:p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23.07.05</a:t>
              </a:r>
              <a:r>
                <a:rPr lang="ko-KR" altLang="ko-KR" sz="1800">
                  <a:solidFill>
                    <a:srgbClr val="1F2328"/>
                  </a:solidFill>
                  <a:latin typeface="D2Coding ligature"/>
                </a:rPr>
                <a:t> ~ </a:t>
              </a:r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23.08.22 </a:t>
              </a: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C77AD30-6DCF-583C-D050-FE519CD43C5E}"/>
              </a:ext>
            </a:extLst>
          </p:cNvPr>
          <p:cNvSpPr txBox="1"/>
          <p:nvPr/>
        </p:nvSpPr>
        <p:spPr>
          <a:xfrm>
            <a:off x="4613225" y="5039103"/>
            <a:ext cx="6521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solidFill>
                  <a:srgbClr val="1F2328"/>
                </a:solidFill>
                <a:latin typeface="D2Coding ligature"/>
              </a:rPr>
              <a:t>객관적인 감정 분석으로 자신의 감정을 더 정확하게 확인 하며 감정에 따른 노래 추천으로 감정을 치유할 수 있다</a:t>
            </a:r>
            <a:r>
              <a:rPr lang="ko-KR" altLang="ko-KR" sz="1100" dirty="0">
                <a:solidFill>
                  <a:srgbClr val="1F2328"/>
                </a:solidFill>
                <a:latin typeface="D2Coding ligature"/>
              </a:rPr>
              <a:t>.</a:t>
            </a:r>
            <a:endParaRPr lang="ko-KR" altLang="en-US" dirty="0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3C036E9-0E5D-EABE-9D3B-6C6E8DD0CAD5}"/>
              </a:ext>
            </a:extLst>
          </p:cNvPr>
          <p:cNvSpPr txBox="1">
            <a:spLocks/>
          </p:cNvSpPr>
          <p:nvPr/>
        </p:nvSpPr>
        <p:spPr>
          <a:xfrm>
            <a:off x="4591620" y="469816"/>
            <a:ext cx="43961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720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D4BD4432-0255-C3F6-2DEF-1EB3626223DF}"/>
              </a:ext>
            </a:extLst>
          </p:cNvPr>
          <p:cNvSpPr txBox="1">
            <a:spLocks/>
          </p:cNvSpPr>
          <p:nvPr/>
        </p:nvSpPr>
        <p:spPr>
          <a:xfrm>
            <a:off x="0" y="38179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/>
              <a:t>Diary_Sentiment_Analysis</a:t>
            </a:r>
            <a:endParaRPr lang="ko-KR" altLang="en-US" sz="5400" dirty="0"/>
          </a:p>
        </p:txBody>
      </p:sp>
      <p:pic>
        <p:nvPicPr>
          <p:cNvPr id="19" name="그래픽 18" descr="랩톱 단색으로 채워진">
            <a:extLst>
              <a:ext uri="{FF2B5EF4-FFF2-40B4-BE49-F238E27FC236}">
                <a16:creationId xmlns:a16="http://schemas.microsoft.com/office/drawing/2014/main" id="{A1CD6557-3B43-D838-CDE7-0C0BEF049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2340" y="2548650"/>
            <a:ext cx="1248674" cy="1248674"/>
          </a:xfrm>
          <a:prstGeom prst="rect">
            <a:avLst/>
          </a:prstGeom>
        </p:spPr>
      </p:pic>
      <p:pic>
        <p:nvPicPr>
          <p:cNvPr id="21" name="그래픽 20" descr="악보 표기법 윤곽선">
            <a:extLst>
              <a:ext uri="{FF2B5EF4-FFF2-40B4-BE49-F238E27FC236}">
                <a16:creationId xmlns:a16="http://schemas.microsoft.com/office/drawing/2014/main" id="{072EBFF1-FE0F-2DAE-422B-12196DC20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6064" y="2745650"/>
            <a:ext cx="1296913" cy="12969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0BC688-74AB-8147-DD89-F83870B24603}"/>
              </a:ext>
            </a:extLst>
          </p:cNvPr>
          <p:cNvSpPr txBox="1"/>
          <p:nvPr/>
        </p:nvSpPr>
        <p:spPr>
          <a:xfrm>
            <a:off x="4593565" y="4038328"/>
            <a:ext cx="1485598" cy="37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일기 작성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C406-41AD-E871-D45C-432DE6DAF7B0}"/>
              </a:ext>
            </a:extLst>
          </p:cNvPr>
          <p:cNvSpPr txBox="1"/>
          <p:nvPr/>
        </p:nvSpPr>
        <p:spPr>
          <a:xfrm>
            <a:off x="7553344" y="4038327"/>
            <a:ext cx="1485598" cy="37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감정 분류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709655-DFCA-71B6-D754-3040C95AF7E4}"/>
              </a:ext>
            </a:extLst>
          </p:cNvPr>
          <p:cNvSpPr txBox="1"/>
          <p:nvPr/>
        </p:nvSpPr>
        <p:spPr>
          <a:xfrm>
            <a:off x="9984854" y="3903924"/>
            <a:ext cx="1810734" cy="66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감정에 적합한 </a:t>
            </a:r>
            <a:endParaRPr lang="en-US" altLang="ko-KR">
              <a:solidFill>
                <a:srgbClr val="1F2328"/>
              </a:solidFill>
              <a:latin typeface="D2Coding ligature"/>
            </a:endParaRPr>
          </a:p>
          <a:p>
            <a:pPr marL="285750" indent="-285750" algn="ctr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노래 추천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pic>
        <p:nvPicPr>
          <p:cNvPr id="52" name="그래픽 51" descr="오른쪽 화살표 단색으로 채워진">
            <a:extLst>
              <a:ext uri="{FF2B5EF4-FFF2-40B4-BE49-F238E27FC236}">
                <a16:creationId xmlns:a16="http://schemas.microsoft.com/office/drawing/2014/main" id="{9B2FB95D-DE8F-08BF-150E-EAA9F547A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0768" y="2824397"/>
            <a:ext cx="799140" cy="792737"/>
          </a:xfrm>
          <a:prstGeom prst="rect">
            <a:avLst/>
          </a:prstGeom>
        </p:spPr>
      </p:pic>
      <p:pic>
        <p:nvPicPr>
          <p:cNvPr id="53" name="그래픽 52" descr="오른쪽 화살표 단색으로 채워진">
            <a:extLst>
              <a:ext uri="{FF2B5EF4-FFF2-40B4-BE49-F238E27FC236}">
                <a16:creationId xmlns:a16="http://schemas.microsoft.com/office/drawing/2014/main" id="{8E0D39FD-365A-A6BB-B20D-16D01AE79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91491" y="2855559"/>
            <a:ext cx="762000" cy="762000"/>
          </a:xfrm>
          <a:prstGeom prst="rect">
            <a:avLst/>
          </a:prstGeom>
        </p:spPr>
      </p:pic>
      <p:pic>
        <p:nvPicPr>
          <p:cNvPr id="59" name="그래픽 58" descr="춤 윤곽선">
            <a:extLst>
              <a:ext uri="{FF2B5EF4-FFF2-40B4-BE49-F238E27FC236}">
                <a16:creationId xmlns:a16="http://schemas.microsoft.com/office/drawing/2014/main" id="{C6A2DD07-D1D7-C9C2-8EAB-6A36A7989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6392" y="2298523"/>
            <a:ext cx="798286" cy="7982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80130C7-52ED-281B-2F63-1993D7E07D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2417" y="2483169"/>
            <a:ext cx="2632788" cy="1183330"/>
          </a:xfrm>
          <a:prstGeom prst="rect">
            <a:avLst/>
          </a:prstGeom>
        </p:spPr>
      </p:pic>
      <p:pic>
        <p:nvPicPr>
          <p:cNvPr id="29" name="그래픽 28" descr="동굴 그림 윤곽선">
            <a:extLst>
              <a:ext uri="{FF2B5EF4-FFF2-40B4-BE49-F238E27FC236}">
                <a16:creationId xmlns:a16="http://schemas.microsoft.com/office/drawing/2014/main" id="{1359B772-8711-AF56-7054-A2F50E368F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7748" y="2892144"/>
            <a:ext cx="409330" cy="4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098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3B8D1-1F6F-1CF1-88D4-670DDCDA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952" y="690306"/>
            <a:ext cx="7528454" cy="1339940"/>
          </a:xfrm>
        </p:spPr>
        <p:txBody>
          <a:bodyPr/>
          <a:lstStyle/>
          <a:p>
            <a:r>
              <a:rPr lang="ko-KR" altLang="en-US" sz="4000" b="1" err="1"/>
              <a:t>KoBERT</a:t>
            </a:r>
            <a:r>
              <a:rPr lang="ko-KR" altLang="en-US" sz="4000" b="1"/>
              <a:t> 자연어 처리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98691-850C-9A36-2172-8BBE8EC53944}"/>
              </a:ext>
            </a:extLst>
          </p:cNvPr>
          <p:cNvSpPr txBox="1"/>
          <p:nvPr/>
        </p:nvSpPr>
        <p:spPr>
          <a:xfrm>
            <a:off x="748747" y="2418169"/>
            <a:ext cx="498703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 dirty="0" err="1">
                <a:latin typeface="D2Coding"/>
              </a:rPr>
              <a:t>KoBERT</a:t>
            </a:r>
            <a:r>
              <a:rPr lang="ko-KR" altLang="en-US" sz="2000" dirty="0">
                <a:latin typeface="D2Coding"/>
              </a:rPr>
              <a:t> SKT </a:t>
            </a:r>
            <a:r>
              <a:rPr lang="ko-KR" altLang="en-US" sz="2000" dirty="0" err="1">
                <a:latin typeface="D2Coding"/>
              </a:rPr>
              <a:t>brain에서</a:t>
            </a:r>
            <a:r>
              <a:rPr lang="ko-KR" altLang="en-US" sz="2000" dirty="0">
                <a:latin typeface="D2Coding"/>
              </a:rPr>
              <a:t> 배포한 한국어 버전의 자연어 처리 모델</a:t>
            </a:r>
            <a:endParaRPr lang="ko-KR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000" dirty="0">
              <a:latin typeface="D2Coding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solidFill>
                  <a:srgbClr val="212529"/>
                </a:solidFill>
                <a:ea typeface="+mn-lt"/>
                <a:cs typeface="+mn-lt"/>
              </a:rPr>
              <a:t>KoBERT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를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이용</a:t>
            </a:r>
            <a:br>
              <a:rPr lang="en-US" altLang="ko-KR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한국어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대화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문장을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5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가지의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감정</a:t>
            </a:r>
            <a:br>
              <a:rPr lang="en-US" altLang="ko-KR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(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기쁨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슬픔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불안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당황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분노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)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으로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b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다중 분류하는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모델을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학습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071400-1403-C2CB-E7D8-A06EBF0D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2" y="2444274"/>
            <a:ext cx="4245966" cy="3293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DC695C1B-6091-FDE6-8E53-71876863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4" y="853321"/>
            <a:ext cx="954299" cy="9830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7C525-EB16-1967-166C-A8C881A5C71F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96BB3930-9680-2569-15CD-231326E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3DFBF2-C5C9-A275-EA7F-86338912818B}"/>
              </a:ext>
            </a:extLst>
          </p:cNvPr>
          <p:cNvCxnSpPr/>
          <p:nvPr/>
        </p:nvCxnSpPr>
        <p:spPr>
          <a:xfrm flipV="1">
            <a:off x="685802" y="2123142"/>
            <a:ext cx="7675281" cy="3436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원, 만화 영화, 스케치, 도표이(가) 표시된 사진&#10;&#10;자동 생성된 설명">
            <a:extLst>
              <a:ext uri="{FF2B5EF4-FFF2-40B4-BE49-F238E27FC236}">
                <a16:creationId xmlns:a16="http://schemas.microsoft.com/office/drawing/2014/main" id="{C2256154-703C-7DE0-538F-12D07820B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78"/>
          <a:stretch/>
        </p:blipFill>
        <p:spPr>
          <a:xfrm>
            <a:off x="1071521" y="4977107"/>
            <a:ext cx="4366422" cy="10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9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0706-1C77-439E-0B02-512C16D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61" y="848792"/>
            <a:ext cx="5655983" cy="1213505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rgbClr val="212529"/>
                </a:solidFill>
                <a:latin typeface="+Body"/>
              </a:rPr>
              <a:t>감정 다중 분류 모델</a:t>
            </a:r>
            <a:endParaRPr lang="ko-KR" altLang="en-US" b="1">
              <a:latin typeface="+Bod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73D7F-4CA5-9159-6393-80E75E09B915}"/>
              </a:ext>
            </a:extLst>
          </p:cNvPr>
          <p:cNvSpPr txBox="1"/>
          <p:nvPr/>
        </p:nvSpPr>
        <p:spPr>
          <a:xfrm>
            <a:off x="604690" y="2235626"/>
            <a:ext cx="841828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100">
                <a:solidFill>
                  <a:srgbClr val="0077AA"/>
                </a:solidFill>
                <a:ea typeface="+mn-lt"/>
                <a:cs typeface="+mn-lt"/>
                <a:hlinkClick r:id="rId2"/>
              </a:rPr>
              <a:t>https://github.com/SKTBrain/KoBERT/blob/master/scripts/NSMC/naver_review_classifications_pytorch_kobert.ipynb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5BBA6-94FB-AEE9-F0FF-02D2706328F2}"/>
              </a:ext>
            </a:extLst>
          </p:cNvPr>
          <p:cNvSpPr txBox="1"/>
          <p:nvPr/>
        </p:nvSpPr>
        <p:spPr>
          <a:xfrm>
            <a:off x="574916" y="2606382"/>
            <a:ext cx="10276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/>
              <a:t>KoBERT</a:t>
            </a:r>
            <a:r>
              <a:rPr lang="ko-KR" altLang="en-US"/>
              <a:t> 공식 </a:t>
            </a:r>
            <a:r>
              <a:rPr lang="ko-KR" altLang="en-US" err="1"/>
              <a:t>github에서</a:t>
            </a:r>
            <a:r>
              <a:rPr lang="ko-KR" altLang="en-US"/>
              <a:t> 네이버 영화리뷰 감성분석 코드를 베이스라인 코드로 수정해 나감</a:t>
            </a:r>
            <a:endParaRPr lang="ko-KR"/>
          </a:p>
        </p:txBody>
      </p:sp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95D0C47-FE56-BDC0-A1F8-017CDE57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39" y="3146182"/>
            <a:ext cx="6291944" cy="3372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121774-BE25-F88B-F0ED-5D8E58FC3D7A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B565D958-C043-A6DB-E08D-B73EF892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F383D0-0EA4-A6F0-430A-747CB1322762}"/>
              </a:ext>
            </a:extLst>
          </p:cNvPr>
          <p:cNvCxnSpPr/>
          <p:nvPr/>
        </p:nvCxnSpPr>
        <p:spPr>
          <a:xfrm flipV="1">
            <a:off x="685802" y="2130612"/>
            <a:ext cx="5232399" cy="2689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2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F6D013-E8AE-02B1-4920-8E2E84B4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b="1"/>
              <a:t>데이터 수집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1EE85-B454-EBC0-786A-28C7EA1B1753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한국어</a:t>
            </a:r>
            <a:r>
              <a:rPr lang="en-US" altLang="ko-KR" sz="1900" dirty="0"/>
              <a:t> </a:t>
            </a:r>
            <a:r>
              <a:rPr lang="ko-KR" altLang="en-US" sz="1900" dirty="0"/>
              <a:t>감성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데이터셋을</a:t>
            </a:r>
            <a:r>
              <a:rPr lang="en-US" altLang="ko-KR" sz="1900" dirty="0"/>
              <a:t> </a:t>
            </a:r>
            <a:r>
              <a:rPr lang="ko-KR" altLang="en-US" sz="1900" dirty="0"/>
              <a:t>상세한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 err="1"/>
              <a:t>라벨링</a:t>
            </a:r>
            <a:r>
              <a:rPr lang="en-US" altLang="ko-KR" sz="1900" dirty="0"/>
              <a:t>(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대분류와</a:t>
            </a:r>
            <a:r>
              <a:rPr lang="en-US" altLang="ko-KR" sz="1900" dirty="0"/>
              <a:t> </a:t>
            </a:r>
            <a:r>
              <a:rPr lang="ko-KR" altLang="en-US" sz="1900" dirty="0"/>
              <a:t>소분류로</a:t>
            </a:r>
            <a:r>
              <a:rPr lang="en-US" altLang="ko-KR" sz="1900" dirty="0"/>
              <a:t> </a:t>
            </a:r>
            <a:r>
              <a:rPr lang="ko-KR" altLang="en-US" sz="1900" dirty="0"/>
              <a:t>구분</a:t>
            </a:r>
            <a:r>
              <a:rPr lang="en-US" altLang="ko-KR" sz="1900" dirty="0"/>
              <a:t>)</a:t>
            </a:r>
            <a:r>
              <a:rPr lang="ko-KR" altLang="en-US" sz="1900" dirty="0"/>
              <a:t>과</a:t>
            </a:r>
            <a:r>
              <a:rPr lang="en-US" altLang="ko-KR" sz="1900" dirty="0"/>
              <a:t> </a:t>
            </a:r>
            <a:r>
              <a:rPr lang="ko-KR" altLang="en-US" sz="1900" dirty="0"/>
              <a:t>함께</a:t>
            </a:r>
            <a:r>
              <a:rPr lang="en-US" altLang="ko-KR" sz="1900" dirty="0"/>
              <a:t> </a:t>
            </a:r>
            <a:r>
              <a:rPr lang="ko-KR" altLang="en-US" sz="1900" dirty="0"/>
              <a:t>제공하는</a:t>
            </a:r>
            <a:r>
              <a:rPr lang="en-US" altLang="ko-KR" sz="1900" dirty="0"/>
              <a:t> </a:t>
            </a:r>
            <a:r>
              <a:rPr lang="en-US" altLang="ko-KR" sz="1900" dirty="0" err="1"/>
              <a:t>AIHub</a:t>
            </a:r>
            <a:r>
              <a:rPr lang="ko-KR" altLang="en-US" sz="1900" dirty="0"/>
              <a:t>의</a:t>
            </a:r>
            <a:r>
              <a:rPr lang="en-US" altLang="ko-KR" sz="1900" dirty="0"/>
              <a:t>  </a:t>
            </a:r>
            <a:r>
              <a:rPr lang="ko-KR" altLang="en-US" sz="1900" dirty="0"/>
              <a:t>공공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데이터셋</a:t>
            </a:r>
            <a:br>
              <a:rPr lang="ko-KR" altLang="en-US" sz="1900" dirty="0"/>
            </a:br>
            <a:endParaRPr lang="en-US" altLang="ko-KR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약</a:t>
            </a:r>
            <a:r>
              <a:rPr lang="en-US" altLang="ko-KR" sz="1900" dirty="0"/>
              <a:t> 10</a:t>
            </a:r>
            <a:r>
              <a:rPr lang="ko-KR" altLang="en-US" sz="1900" dirty="0"/>
              <a:t>만</a:t>
            </a:r>
            <a:r>
              <a:rPr lang="en-US" altLang="ko-KR" sz="1900" dirty="0"/>
              <a:t> </a:t>
            </a:r>
            <a:r>
              <a:rPr lang="ko-KR" altLang="en-US" sz="1900" dirty="0"/>
              <a:t>건의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</a:t>
            </a:r>
            <a:r>
              <a:rPr lang="en-US" altLang="ko-KR" sz="1900" dirty="0"/>
              <a:t> </a:t>
            </a:r>
            <a:r>
              <a:rPr lang="ko-KR" altLang="en-US" sz="1900" dirty="0"/>
              <a:t>셋</a:t>
            </a:r>
            <a:r>
              <a:rPr lang="en-US" altLang="ko-KR" sz="1900" dirty="0"/>
              <a:t> </a:t>
            </a:r>
            <a:br>
              <a:rPr lang="en-US" altLang="ko-KR" sz="1900" dirty="0"/>
            </a:br>
            <a:r>
              <a:rPr lang="en-US" altLang="ko-KR" sz="1900" dirty="0"/>
              <a:t>(</a:t>
            </a:r>
            <a:r>
              <a:rPr lang="ko-KR" altLang="en-US" sz="1900" dirty="0"/>
              <a:t>기쁨</a:t>
            </a:r>
            <a:r>
              <a:rPr lang="en-US" altLang="ko-KR" sz="1900" dirty="0"/>
              <a:t>, </a:t>
            </a:r>
            <a:r>
              <a:rPr lang="ko-KR" altLang="en-US" sz="1900" dirty="0"/>
              <a:t>당황</a:t>
            </a:r>
            <a:r>
              <a:rPr lang="en-US" altLang="ko-KR" sz="1900" dirty="0"/>
              <a:t>, </a:t>
            </a:r>
            <a:r>
              <a:rPr lang="ko-KR" altLang="en-US" sz="1900" dirty="0"/>
              <a:t>분노</a:t>
            </a:r>
            <a:r>
              <a:rPr lang="en-US" altLang="ko-KR" sz="1900" dirty="0"/>
              <a:t>, </a:t>
            </a:r>
            <a:r>
              <a:rPr lang="ko-KR" altLang="en-US" sz="1900" dirty="0"/>
              <a:t>불안</a:t>
            </a:r>
            <a:r>
              <a:rPr lang="en-US" altLang="ko-KR" sz="1900" dirty="0"/>
              <a:t>, </a:t>
            </a:r>
            <a:r>
              <a:rPr lang="ko-KR" altLang="en-US" sz="1900" dirty="0"/>
              <a:t>상처</a:t>
            </a:r>
            <a:r>
              <a:rPr lang="en-US" altLang="ko-KR" sz="1900" dirty="0"/>
              <a:t>, </a:t>
            </a:r>
            <a:r>
              <a:rPr lang="ko-KR" altLang="en-US" sz="1900" dirty="0"/>
              <a:t>슬픔의</a:t>
            </a:r>
            <a:r>
              <a:rPr lang="en-US" altLang="ko-KR" sz="1900" dirty="0"/>
              <a:t> 6</a:t>
            </a:r>
            <a:r>
              <a:rPr lang="ko-KR" altLang="en-US" sz="1900" dirty="0"/>
              <a:t>개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)</a:t>
            </a:r>
            <a:br>
              <a:rPr lang="en-US" altLang="ko-KR" sz="1900" dirty="0"/>
            </a:br>
            <a:endParaRPr lang="en-US" altLang="ko-KR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데이터</a:t>
            </a:r>
            <a:r>
              <a:rPr lang="en-US" altLang="ko-KR" sz="1900" dirty="0"/>
              <a:t> </a:t>
            </a:r>
            <a:r>
              <a:rPr lang="ko-KR" altLang="en-US" sz="1900" dirty="0"/>
              <a:t>병합을</a:t>
            </a:r>
            <a:r>
              <a:rPr lang="en-US" altLang="ko-KR" sz="1900" dirty="0"/>
              <a:t> </a:t>
            </a:r>
            <a:r>
              <a:rPr lang="ko-KR" altLang="en-US" sz="1900" dirty="0"/>
              <a:t>위해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대분류와</a:t>
            </a:r>
            <a:r>
              <a:rPr lang="en-US" altLang="ko-KR" sz="1900" dirty="0"/>
              <a:t> </a:t>
            </a:r>
            <a:r>
              <a:rPr lang="ko-KR" altLang="en-US" sz="1900" dirty="0"/>
              <a:t>사람문장을</a:t>
            </a:r>
            <a:r>
              <a:rPr lang="en-US" altLang="ko-KR" sz="1900" dirty="0"/>
              <a:t> </a:t>
            </a:r>
            <a:r>
              <a:rPr lang="ko-KR" altLang="en-US" sz="1900" dirty="0"/>
              <a:t>남기고</a:t>
            </a:r>
            <a:r>
              <a:rPr lang="en-US" altLang="ko-KR" sz="1900" dirty="0"/>
              <a:t>,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소분류는</a:t>
            </a:r>
            <a:r>
              <a:rPr lang="en-US" altLang="ko-KR" sz="1900" dirty="0"/>
              <a:t> </a:t>
            </a:r>
            <a:r>
              <a:rPr lang="ko-KR" altLang="en-US" sz="1900" dirty="0"/>
              <a:t>누락</a:t>
            </a:r>
            <a:br>
              <a:rPr lang="ko-KR" altLang="en-US" sz="1900" dirty="0"/>
            </a:br>
            <a:endParaRPr lang="ko-KR" altLang="en-US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상처와 슬픔은 같은 감정 </a:t>
            </a:r>
            <a:r>
              <a:rPr lang="en-US" altLang="ko-KR" sz="1900" dirty="0"/>
              <a:t>-&gt; </a:t>
            </a:r>
            <a:r>
              <a:rPr lang="ko-KR" altLang="en-US" sz="1900" dirty="0"/>
              <a:t>상처를 슬픔으로 변환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5722CD3-30E7-02DA-59CA-95A8036C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37" y="1319291"/>
            <a:ext cx="4397433" cy="1000416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2614FF8-D548-0F1B-0B2E-2EF94266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56" y="3707894"/>
            <a:ext cx="3773417" cy="25187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5201A8-84C9-ABD2-C1EE-0C90A7138D92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2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0706-1C77-439E-0B02-512C16D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8" y="1031540"/>
            <a:ext cx="3984172" cy="771382"/>
          </a:xfrm>
        </p:spPr>
        <p:txBody>
          <a:bodyPr>
            <a:normAutofit/>
          </a:bodyPr>
          <a:lstStyle/>
          <a:p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1. </a:t>
            </a:r>
            <a:r>
              <a:rPr lang="en-US" altLang="ko-KR" sz="3200" b="1" err="1">
                <a:solidFill>
                  <a:srgbClr val="212121"/>
                </a:solidFill>
                <a:latin typeface="D2Coding"/>
                <a:ea typeface="+mj-lt"/>
              </a:rPr>
              <a:t>colab</a:t>
            </a:r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 </a:t>
            </a:r>
            <a:r>
              <a:rPr lang="ko-KR" altLang="en-US" sz="3200" b="1">
                <a:solidFill>
                  <a:srgbClr val="212121"/>
                </a:solidFill>
                <a:latin typeface="D2Coding"/>
                <a:ea typeface="+mj-lt"/>
              </a:rPr>
              <a:t>환경</a:t>
            </a:r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 </a:t>
            </a:r>
            <a:r>
              <a:rPr lang="ko-KR" altLang="en-US" sz="3200" b="1">
                <a:solidFill>
                  <a:srgbClr val="212121"/>
                </a:solidFill>
                <a:latin typeface="D2Coding"/>
                <a:ea typeface="+mj-lt"/>
              </a:rPr>
              <a:t>설정</a:t>
            </a:r>
            <a:endParaRPr lang="ko-KR" sz="32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2244D8-C9CA-FACA-2FC4-2D267EEE9EBB}"/>
              </a:ext>
            </a:extLst>
          </p:cNvPr>
          <p:cNvGrpSpPr/>
          <p:nvPr/>
        </p:nvGrpSpPr>
        <p:grpSpPr>
          <a:xfrm>
            <a:off x="5329015" y="511578"/>
            <a:ext cx="6437119" cy="5940066"/>
            <a:chOff x="5037663" y="848621"/>
            <a:chExt cx="5794649" cy="5251906"/>
          </a:xfrm>
        </p:grpSpPr>
        <p:pic>
          <p:nvPicPr>
            <p:cNvPr id="4" name="그림 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9D45074-6904-0783-17F5-09474834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517" y="848621"/>
              <a:ext cx="5710989" cy="1409039"/>
            </a:xfrm>
            <a:prstGeom prst="rect">
              <a:avLst/>
            </a:prstGeom>
          </p:spPr>
        </p:pic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0797C7B-DA52-D23D-3660-C2A3108F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906" y="2271528"/>
              <a:ext cx="5710989" cy="1380044"/>
            </a:xfrm>
            <a:prstGeom prst="rect">
              <a:avLst/>
            </a:prstGeom>
          </p:spPr>
        </p:pic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282ECF-334D-488D-8C3C-5A647297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1218" y="3645840"/>
              <a:ext cx="5751094" cy="1157312"/>
            </a:xfrm>
            <a:prstGeom prst="rect">
              <a:avLst/>
            </a:prstGeom>
          </p:spPr>
        </p:pic>
        <p:pic>
          <p:nvPicPr>
            <p:cNvPr id="7" name="그림 6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E0F96533-26A6-1518-17A5-1B5AAE06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7663" y="5588799"/>
              <a:ext cx="2743200" cy="511728"/>
            </a:xfrm>
            <a:prstGeom prst="rect">
              <a:avLst/>
            </a:prstGeom>
          </p:spPr>
        </p:pic>
        <p:pic>
          <p:nvPicPr>
            <p:cNvPr id="8" name="그림 7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EA856AA9-6591-2ACE-C1C1-CA493045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0356" y="4798415"/>
              <a:ext cx="5710989" cy="798020"/>
            </a:xfrm>
            <a:prstGeom prst="rect">
              <a:avLst/>
            </a:prstGeom>
          </p:spPr>
        </p:pic>
      </p:grpSp>
      <p:pic>
        <p:nvPicPr>
          <p:cNvPr id="9" name="그림 8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73EFB870-2748-DDD8-3A9F-B5A702866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DA4C7A-4C43-2F11-47E5-55DF558CD722}"/>
              </a:ext>
            </a:extLst>
          </p:cNvPr>
          <p:cNvCxnSpPr/>
          <p:nvPr/>
        </p:nvCxnSpPr>
        <p:spPr>
          <a:xfrm flipV="1">
            <a:off x="685802" y="2063378"/>
            <a:ext cx="4246281" cy="4183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47831-2A35-CDAF-8BB5-44156F2BB377}"/>
              </a:ext>
            </a:extLst>
          </p:cNvPr>
          <p:cNvSpPr/>
          <p:nvPr/>
        </p:nvSpPr>
        <p:spPr>
          <a:xfrm>
            <a:off x="214797" y="1086309"/>
            <a:ext cx="92973" cy="6213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5B748-C51C-80FB-2CA4-ED45E9DC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35" y="746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b="1"/>
              <a:t>감정 다중 분류 모델을 만들면서 생긴 오류와 해결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813D4-1E32-51C6-9A81-8220025E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82" y="249797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기존 </a:t>
            </a:r>
            <a:r>
              <a:rPr lang="ko-KR" sz="1600" dirty="0" err="1">
                <a:solidFill>
                  <a:srgbClr val="24292F"/>
                </a:solidFill>
                <a:ea typeface="+mn-lt"/>
                <a:cs typeface="+mn-lt"/>
              </a:rPr>
              <a:t>KoBERT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 모델의 경우 </a:t>
            </a:r>
            <a:r>
              <a:rPr lang="ko-KR" sz="1600" dirty="0" err="1">
                <a:solidFill>
                  <a:srgbClr val="24292F"/>
                </a:solidFill>
                <a:ea typeface="+mn-lt"/>
                <a:cs typeface="+mn-lt"/>
              </a:rPr>
              <a:t>Azure에서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 모델 다운로드 서비스를 지원했으나 2021년 11월 12일 경 해당 모델</a:t>
            </a:r>
            <a:b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</a:b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다운로드 서비스가 작동을 중지하면서</a:t>
            </a:r>
            <a:r>
              <a:rPr lang="ko-KR" altLang="en-US" sz="1600" dirty="0">
                <a:solidFill>
                  <a:srgbClr val="24292F"/>
                </a:solidFill>
                <a:ea typeface="+mn-lt"/>
                <a:cs typeface="+mn-lt"/>
              </a:rPr>
              <a:t> 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널리 알려져 있는 예시 코드들이 작동하지 않게 되었고 </a:t>
            </a:r>
            <a:br>
              <a:rPr lang="ko-KR" altLang="en-US" sz="1600" dirty="0">
                <a:solidFill>
                  <a:srgbClr val="24292F"/>
                </a:solidFill>
                <a:ea typeface="+mn-lt"/>
                <a:cs typeface="+mn-lt"/>
              </a:rPr>
            </a:b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이를 해결하기 위해 모델 </a:t>
            </a:r>
            <a:r>
              <a:rPr lang="ko-KR" sz="1600" b="1" dirty="0">
                <a:solidFill>
                  <a:srgbClr val="24292F"/>
                </a:solidFill>
                <a:ea typeface="+mn-lt"/>
                <a:cs typeface="+mn-lt"/>
              </a:rPr>
              <a:t>다운로드 방식을 </a:t>
            </a:r>
            <a:r>
              <a:rPr lang="ko-KR" sz="1800" b="1" dirty="0" err="1">
                <a:solidFill>
                  <a:srgbClr val="0070C0"/>
                </a:solidFill>
                <a:ea typeface="+mn-lt"/>
                <a:cs typeface="+mn-lt"/>
              </a:rPr>
              <a:t>Hugging</a:t>
            </a:r>
            <a:r>
              <a:rPr lang="ko-KR" sz="1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sz="1800" b="1" dirty="0" err="1">
                <a:solidFill>
                  <a:srgbClr val="0070C0"/>
                </a:solidFill>
                <a:ea typeface="+mn-lt"/>
                <a:cs typeface="+mn-lt"/>
              </a:rPr>
              <a:t>Face를</a:t>
            </a:r>
            <a:r>
              <a:rPr lang="ko-KR" sz="1800" b="1" dirty="0">
                <a:solidFill>
                  <a:srgbClr val="0070C0"/>
                </a:solidFill>
                <a:ea typeface="+mn-lt"/>
                <a:cs typeface="+mn-lt"/>
              </a:rPr>
              <a:t> 통한 모델 다운로드로 전환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해야 하게 되었다.</a:t>
            </a:r>
            <a:endParaRPr lang="ko-KR" sz="1600" dirty="0"/>
          </a:p>
          <a:p>
            <a:pPr marL="0" indent="0">
              <a:buNone/>
            </a:pPr>
            <a:br>
              <a:rPr lang="en-US" altLang="ko-KR" sz="1100" dirty="0">
                <a:latin typeface="Consolas"/>
                <a:ea typeface="+mn-lt"/>
                <a:cs typeface="+mn-lt"/>
              </a:rPr>
            </a:b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1100" dirty="0">
                <a:latin typeface="Consolas"/>
                <a:ea typeface="+mn-lt"/>
                <a:cs typeface="+mn-lt"/>
              </a:rPr>
            </a:br>
            <a:endParaRPr lang="en-US" altLang="ko-KR" sz="1100" dirty="0">
              <a:solidFill>
                <a:srgbClr val="A31515"/>
              </a:solidFill>
              <a:latin typeface="D2Coding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ko-KR" sz="1100" dirty="0">
              <a:solidFill>
                <a:srgbClr val="24292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dirty="0">
              <a:latin typeface="D2Coding"/>
              <a:ea typeface="Dotum"/>
            </a:endParaRPr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E3BD05A-8782-5671-3040-6796B887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5" y="3573657"/>
            <a:ext cx="9448800" cy="661374"/>
          </a:xfrm>
          <a:prstGeom prst="rect">
            <a:avLst/>
          </a:prstGeom>
        </p:spPr>
      </p:pic>
      <p:pic>
        <p:nvPicPr>
          <p:cNvPr id="5" name="그림 4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E04B4A30-510D-4093-C3DB-5F3DFE5F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0" y="5399224"/>
            <a:ext cx="10551885" cy="652257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374A5ED-68AB-A555-7F3C-91D887461F63}"/>
              </a:ext>
            </a:extLst>
          </p:cNvPr>
          <p:cNvSpPr/>
          <p:nvPr/>
        </p:nvSpPr>
        <p:spPr>
          <a:xfrm>
            <a:off x="5849364" y="4569652"/>
            <a:ext cx="275664" cy="4075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2D198C51-23F0-9AC2-92B4-EFE54F0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7019B7-AEEA-9C1A-6B81-1A5B7CE4E618}"/>
              </a:ext>
            </a:extLst>
          </p:cNvPr>
          <p:cNvCxnSpPr/>
          <p:nvPr/>
        </p:nvCxnSpPr>
        <p:spPr>
          <a:xfrm flipV="1">
            <a:off x="685802" y="2040967"/>
            <a:ext cx="9595222" cy="64245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1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EA73-6FE6-2F5B-7E22-98B88FBD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5" y="962772"/>
            <a:ext cx="4793613" cy="8604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>
                <a:solidFill>
                  <a:srgbClr val="212121"/>
                </a:solidFill>
              </a:rPr>
              <a:t>2. 데이터셋 </a:t>
            </a:r>
            <a:r>
              <a:rPr lang="ko-KR" altLang="en-US" sz="4000" b="1" err="1">
                <a:solidFill>
                  <a:srgbClr val="212121"/>
                </a:solidFill>
              </a:rPr>
              <a:t>전처리</a:t>
            </a:r>
            <a:endParaRPr lang="ko-KR" sz="4000" b="1" err="1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32084CF-804F-0508-CE43-86393DF2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292" y="1281536"/>
            <a:ext cx="5384017" cy="867724"/>
          </a:xfrm>
          <a:ln w="6350">
            <a:solidFill>
              <a:schemeClr val="tx1"/>
            </a:solidFill>
          </a:ln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BEA18CE-0F26-DB56-ADF3-9A74D0D4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66" y="2270845"/>
            <a:ext cx="5385459" cy="8597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252560-671C-D71B-2C6D-CEC40BD7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88" y="3246876"/>
            <a:ext cx="5382684" cy="118438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7A35DA-C7C7-5BF4-E1C1-0416D1E9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27" y="4553959"/>
            <a:ext cx="7135536" cy="21620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47BA6-87B8-79E3-5292-CFD5CAA72379}"/>
              </a:ext>
            </a:extLst>
          </p:cNvPr>
          <p:cNvSpPr txBox="1"/>
          <p:nvPr/>
        </p:nvSpPr>
        <p:spPr>
          <a:xfrm>
            <a:off x="873429" y="2750517"/>
            <a:ext cx="388357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앞서 수집해온 데이터셋을 </a:t>
            </a:r>
            <a:br>
              <a:rPr lang="ko-KR" altLang="en-US" sz="1600">
                <a:ea typeface="+mn-lt"/>
                <a:cs typeface="+mn-lt"/>
              </a:rPr>
            </a:b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불러오기 위해 구글드라이브를 연동</a:t>
            </a:r>
            <a:br>
              <a:rPr lang="ko-KR" sz="1600">
                <a:ea typeface="+mn-lt"/>
                <a:cs typeface="+mn-lt"/>
              </a:rPr>
            </a:b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 </a:t>
            </a:r>
            <a:endParaRPr lang="ko-KR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데이터셋을 </a:t>
            </a:r>
            <a:r>
              <a:rPr lang="en-US" altLang="ko-KR" sz="16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pandas</a:t>
            </a:r>
            <a: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  <a:t> 라이브러리를 </a:t>
            </a:r>
            <a:b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  <a:t>이용하여 </a:t>
            </a: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2차원 리스트를 매개변수로 저장하는 데이터프레임 형식으로 </a:t>
            </a:r>
            <a:r>
              <a:rPr lang="ko-KR" sz="1600" err="1">
                <a:solidFill>
                  <a:srgbClr val="212529"/>
                </a:solidFill>
                <a:latin typeface="Consolas"/>
              </a:rPr>
              <a:t>chatbot_data</a:t>
            </a: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 에 받음</a:t>
            </a:r>
            <a:br>
              <a:rPr lang="ko-KR" altLang="en-US" sz="1600">
                <a:ea typeface="+mn-lt"/>
                <a:cs typeface="+mn-lt"/>
              </a:rPr>
            </a:br>
            <a:endParaRPr lang="ko-KR" altLang="en-US" sz="1600">
              <a:ea typeface="+mn-lt"/>
              <a:cs typeface="+mn-lt"/>
            </a:endParaRPr>
          </a:p>
        </p:txBody>
      </p:sp>
      <p:pic>
        <p:nvPicPr>
          <p:cNvPr id="9" name="그림 8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5712CBF9-D35B-A055-E809-68B91968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E9D627-4898-E041-B173-27FBE79B5DB8}"/>
              </a:ext>
            </a:extLst>
          </p:cNvPr>
          <p:cNvCxnSpPr/>
          <p:nvPr/>
        </p:nvCxnSpPr>
        <p:spPr>
          <a:xfrm flipV="1">
            <a:off x="685802" y="2040967"/>
            <a:ext cx="4799105" cy="4930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687</Words>
  <Application>Microsoft Office PowerPoint</Application>
  <PresentationFormat>와이드스크린</PresentationFormat>
  <Paragraphs>106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D2Coding ligature</vt:lpstr>
      <vt:lpstr>Arial</vt:lpstr>
      <vt:lpstr>D2Coding</vt:lpstr>
      <vt:lpstr>Wingdings</vt:lpstr>
      <vt:lpstr>맑은 고딕</vt:lpstr>
      <vt:lpstr>Consolas</vt:lpstr>
      <vt:lpstr>Arial,Sans-Serif</vt:lpstr>
      <vt:lpstr>+Body</vt:lpstr>
      <vt:lpstr>-apple-system</vt:lpstr>
      <vt:lpstr>Office 테마</vt:lpstr>
      <vt:lpstr> &lt;Sentiment-Analysis AI를 이용한 일기 맞춤 노래 추천 웹사이트&gt;</vt:lpstr>
      <vt:lpstr>CONTENT</vt:lpstr>
      <vt:lpstr> </vt:lpstr>
      <vt:lpstr>KoBERT 자연어 처리 모델</vt:lpstr>
      <vt:lpstr>감정 다중 분류 모델</vt:lpstr>
      <vt:lpstr>데이터 수집</vt:lpstr>
      <vt:lpstr>1. colab 환경 설정</vt:lpstr>
      <vt:lpstr>감정 다중 분류 모델을 만들면서 생긴 오류와 해결 </vt:lpstr>
      <vt:lpstr>2. 데이터셋 전처리</vt:lpstr>
      <vt:lpstr>3. 데이터 분리</vt:lpstr>
      <vt:lpstr>4. 데이터 전처리 (토큰화, 정수 인코딩, 패딩)</vt:lpstr>
      <vt:lpstr>감정 다중 분류 모델을 만들면서 생긴 오류와 해결 </vt:lpstr>
      <vt:lpstr>5. KoBERT 학습모델</vt:lpstr>
      <vt:lpstr>6. 모델 학습시키기</vt:lpstr>
      <vt:lpstr>7. 결과물 테스트</vt:lpstr>
      <vt:lpstr>Login Page</vt:lpstr>
      <vt:lpstr>Firebase 회원가입/로그인 기능</vt:lpstr>
      <vt:lpstr>Firebase 회원가입/로그인 기능</vt:lpstr>
      <vt:lpstr>Hypertext Preprocessor</vt:lpstr>
      <vt:lpstr>PHP활용 일기저장 페이지 구현</vt:lpstr>
      <vt:lpstr>PowerPoint 프레젠테이션</vt:lpstr>
      <vt:lpstr>PowerPoint 프레젠테이션</vt:lpstr>
      <vt:lpstr>배포 실패 분석 및 느낀점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조</dc:creator>
  <cp:lastModifiedBy>윤정 조</cp:lastModifiedBy>
  <cp:revision>10</cp:revision>
  <dcterms:created xsi:type="dcterms:W3CDTF">2023-08-22T03:38:45Z</dcterms:created>
  <dcterms:modified xsi:type="dcterms:W3CDTF">2023-08-22T23:39:50Z</dcterms:modified>
  <cp:version/>
</cp:coreProperties>
</file>